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1" r:id="rId3"/>
    <p:sldId id="287" r:id="rId4"/>
    <p:sldId id="288" r:id="rId5"/>
    <p:sldId id="289" r:id="rId6"/>
    <p:sldId id="290" r:id="rId7"/>
    <p:sldId id="291" r:id="rId8"/>
    <p:sldId id="292" r:id="rId9"/>
    <p:sldId id="295" r:id="rId10"/>
    <p:sldId id="297" r:id="rId11"/>
    <p:sldId id="281" r:id="rId12"/>
    <p:sldId id="262" r:id="rId13"/>
    <p:sldId id="263" r:id="rId14"/>
    <p:sldId id="285" r:id="rId15"/>
    <p:sldId id="282" r:id="rId16"/>
    <p:sldId id="268" r:id="rId17"/>
    <p:sldId id="269" r:id="rId18"/>
    <p:sldId id="286" r:id="rId19"/>
    <p:sldId id="283" r:id="rId20"/>
  </p:sldIdLst>
  <p:sldSz cx="12192000" cy="6858000"/>
  <p:notesSz cx="12192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5857" autoAdjust="0"/>
  </p:normalViewPr>
  <p:slideViewPr>
    <p:cSldViewPr>
      <p:cViewPr varScale="1">
        <p:scale>
          <a:sx n="51" d="100"/>
          <a:sy n="51" d="100"/>
        </p:scale>
        <p:origin x="-1422" y="-12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08F1B-65A4-401D-821E-20E8E654AE4F}" type="datetimeFigureOut">
              <a:rPr lang="zh-CN" altLang="en-US" smtClean="0"/>
              <a:pPr/>
              <a:t>2018/4/12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13BD99-4BF4-42CB-8E5A-0B517876CC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46727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13BD99-4BF4-42CB-8E5A-0B517876CC4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13BD99-4BF4-42CB-8E5A-0B517876CC4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13BD99-4BF4-42CB-8E5A-0B517876CC4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13BD99-4BF4-42CB-8E5A-0B517876CC4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4/12/2018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900" b="1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4/12/2018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548025" y="1247094"/>
            <a:ext cx="5326380" cy="34626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0">
                <a:solidFill>
                  <a:srgbClr val="C00000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4/12/2018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4/12/2018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749808"/>
            <a:ext cx="6094730" cy="0"/>
          </a:xfrm>
          <a:custGeom>
            <a:avLst/>
            <a:gdLst/>
            <a:ahLst/>
            <a:cxnLst/>
            <a:rect l="l" t="t" r="r" b="b"/>
            <a:pathLst>
              <a:path w="6094730">
                <a:moveTo>
                  <a:pt x="0" y="0"/>
                </a:moveTo>
                <a:lnTo>
                  <a:pt x="6094475" y="0"/>
                </a:lnTo>
              </a:path>
            </a:pathLst>
          </a:custGeom>
          <a:ln w="182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450079" y="2350007"/>
            <a:ext cx="1645920" cy="16946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4572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6094476" y="749808"/>
            <a:ext cx="6094730" cy="0"/>
          </a:xfrm>
          <a:custGeom>
            <a:avLst/>
            <a:gdLst/>
            <a:ahLst/>
            <a:cxnLst/>
            <a:rect l="l" t="t" r="r" b="b"/>
            <a:pathLst>
              <a:path w="6094730">
                <a:moveTo>
                  <a:pt x="0" y="0"/>
                </a:moveTo>
                <a:lnTo>
                  <a:pt x="6094476" y="0"/>
                </a:lnTo>
              </a:path>
            </a:pathLst>
          </a:custGeom>
          <a:ln w="182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4/12/2018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749808"/>
            <a:ext cx="6094730" cy="0"/>
          </a:xfrm>
          <a:custGeom>
            <a:avLst/>
            <a:gdLst/>
            <a:ahLst/>
            <a:cxnLst/>
            <a:rect l="l" t="t" r="r" b="b"/>
            <a:pathLst>
              <a:path w="6094730">
                <a:moveTo>
                  <a:pt x="0" y="0"/>
                </a:moveTo>
                <a:lnTo>
                  <a:pt x="6094475" y="0"/>
                </a:lnTo>
              </a:path>
            </a:pathLst>
          </a:custGeom>
          <a:ln w="182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6595" y="-151307"/>
            <a:ext cx="11598808" cy="1079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00685" y="1754573"/>
            <a:ext cx="10590629" cy="3335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1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4/12/2018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7.png"/><Relationship Id="rId3" Type="http://schemas.openxmlformats.org/officeDocument/2006/relationships/image" Target="../media/image62.png"/><Relationship Id="rId21" Type="http://schemas.openxmlformats.org/officeDocument/2006/relationships/image" Target="../media/image79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17" Type="http://schemas.openxmlformats.org/officeDocument/2006/relationships/image" Target="../media/image76.png"/><Relationship Id="rId2" Type="http://schemas.openxmlformats.org/officeDocument/2006/relationships/image" Target="../media/image61.png"/><Relationship Id="rId16" Type="http://schemas.openxmlformats.org/officeDocument/2006/relationships/image" Target="../media/image75.png"/><Relationship Id="rId20" Type="http://schemas.openxmlformats.org/officeDocument/2006/relationships/image" Target="../media/image7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5" Type="http://schemas.openxmlformats.org/officeDocument/2006/relationships/image" Target="../media/image74.png"/><Relationship Id="rId10" Type="http://schemas.openxmlformats.org/officeDocument/2006/relationships/image" Target="../media/image69.png"/><Relationship Id="rId19" Type="http://schemas.openxmlformats.org/officeDocument/2006/relationships/image" Target="../media/image32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Relationship Id="rId14" Type="http://schemas.openxmlformats.org/officeDocument/2006/relationships/image" Target="../media/image73.png"/><Relationship Id="rId22" Type="http://schemas.openxmlformats.org/officeDocument/2006/relationships/image" Target="../media/image8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hyperlink" Target="mailto:limw@nim.ac.c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11" Type="http://schemas.openxmlformats.org/officeDocument/2006/relationships/image" Target="../media/image41.jpe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3.jpeg"/><Relationship Id="rId7" Type="http://schemas.openxmlformats.org/officeDocument/2006/relationships/image" Target="../media/image46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32.png"/><Relationship Id="rId4" Type="http://schemas.openxmlformats.org/officeDocument/2006/relationships/image" Target="../media/image4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gif"/><Relationship Id="rId5" Type="http://schemas.openxmlformats.org/officeDocument/2006/relationships/image" Target="../media/image48.jpeg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969263"/>
            <a:ext cx="6092952" cy="13167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304032" y="1018032"/>
            <a:ext cx="2788919" cy="12679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286000"/>
            <a:ext cx="6092952" cy="17343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304032" y="2286000"/>
            <a:ext cx="2788919" cy="2072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304032" y="2569464"/>
            <a:ext cx="2788919" cy="13655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5152" y="4334255"/>
            <a:ext cx="4047744" cy="2377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09472" y="4572000"/>
            <a:ext cx="3471672" cy="11887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4476" y="969263"/>
            <a:ext cx="6094476" cy="13167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94476" y="1018032"/>
            <a:ext cx="166116" cy="126796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76415" y="1018032"/>
            <a:ext cx="2721864" cy="126796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94476" y="2286000"/>
            <a:ext cx="6094476" cy="173431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94476" y="2286000"/>
            <a:ext cx="166116" cy="20726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376415" y="2286000"/>
            <a:ext cx="2721864" cy="164896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094476" y="2569464"/>
            <a:ext cx="166116" cy="136550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094476" y="4572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46919" y="5522976"/>
            <a:ext cx="2139696" cy="107899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20344" y="4991100"/>
            <a:ext cx="8447490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SONG </a:t>
            </a:r>
            <a:r>
              <a:rPr sz="2400" b="1" spc="-5" dirty="0" smtClean="0">
                <a:latin typeface="Arial" pitchFamily="34" charset="0"/>
                <a:cs typeface="Arial" pitchFamily="34" charset="0"/>
              </a:rPr>
              <a:t>Shuying</a:t>
            </a:r>
            <a:endParaRPr sz="2400" dirty="0">
              <a:latin typeface="Arial" pitchFamily="34" charset="0"/>
              <a:cs typeface="Arial" pitchFamily="34" charset="0"/>
            </a:endParaRPr>
          </a:p>
          <a:p>
            <a:pPr marL="12700" marR="5080">
              <a:lnSpc>
                <a:spcPct val="150000"/>
              </a:lnSpc>
            </a:pPr>
            <a:r>
              <a:rPr sz="2400" b="1" dirty="0">
                <a:latin typeface="Arial" pitchFamily="34" charset="0"/>
                <a:cs typeface="Arial" pitchFamily="34" charset="0"/>
              </a:rPr>
              <a:t>Vice Director (R&amp;D </a:t>
            </a:r>
            <a:r>
              <a:rPr sz="2400" b="1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sz="2400" b="1" dirty="0">
                <a:latin typeface="Arial" pitchFamily="34" charset="0"/>
                <a:cs typeface="Arial" pitchFamily="34" charset="0"/>
              </a:rPr>
              <a:t>Finance</a:t>
            </a:r>
            <a:r>
              <a:rPr sz="2400" b="1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sz="2400" b="1" spc="-5" dirty="0" smtClean="0">
                <a:latin typeface="Arial" pitchFamily="34" charset="0"/>
                <a:cs typeface="Arial" pitchFamily="34" charset="0"/>
              </a:rPr>
              <a:t>NIM</a:t>
            </a:r>
            <a:r>
              <a:rPr sz="2400" b="1" spc="-75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2400" b="1" dirty="0">
                <a:latin typeface="Arial" pitchFamily="34" charset="0"/>
                <a:cs typeface="Arial" pitchFamily="34" charset="0"/>
              </a:rPr>
              <a:t>China  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marL="12700" marR="5080">
              <a:lnSpc>
                <a:spcPct val="150000"/>
              </a:lnSpc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10-12 </a:t>
            </a:r>
            <a:r>
              <a:rPr sz="2400" b="1" dirty="0" smtClean="0">
                <a:latin typeface="Arial" pitchFamily="34" charset="0"/>
                <a:cs typeface="Arial" pitchFamily="34" charset="0"/>
              </a:rPr>
              <a:t>April</a:t>
            </a:r>
            <a:r>
              <a:rPr sz="2400" b="1" spc="-114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2400" b="1" spc="-5" dirty="0" smtClean="0">
                <a:latin typeface="Arial" pitchFamily="34" charset="0"/>
                <a:cs typeface="Arial" pitchFamily="34" charset="0"/>
              </a:rPr>
              <a:t>2018</a:t>
            </a:r>
            <a:endParaRPr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3421" y="2276855"/>
            <a:ext cx="1270" cy="9525"/>
          </a:xfrm>
          <a:custGeom>
            <a:avLst/>
            <a:gdLst/>
            <a:ahLst/>
            <a:cxnLst/>
            <a:rect l="l" t="t" r="r" b="b"/>
            <a:pathLst>
              <a:path w="1270" h="9525">
                <a:moveTo>
                  <a:pt x="1055" y="0"/>
                </a:moveTo>
                <a:lnTo>
                  <a:pt x="0" y="9144"/>
                </a:lnTo>
                <a:lnTo>
                  <a:pt x="1055" y="9144"/>
                </a:lnTo>
                <a:lnTo>
                  <a:pt x="1055" y="0"/>
                </a:lnTo>
                <a:close/>
              </a:path>
            </a:pathLst>
          </a:custGeom>
          <a:solidFill>
            <a:srgbClr val="F692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93421" y="2276855"/>
            <a:ext cx="1270" cy="9525"/>
          </a:xfrm>
          <a:custGeom>
            <a:avLst/>
            <a:gdLst/>
            <a:ahLst/>
            <a:cxnLst/>
            <a:rect l="l" t="t" r="r" b="b"/>
            <a:pathLst>
              <a:path w="1270" h="9525">
                <a:moveTo>
                  <a:pt x="1055" y="0"/>
                </a:moveTo>
                <a:lnTo>
                  <a:pt x="0" y="9144"/>
                </a:lnTo>
                <a:lnTo>
                  <a:pt x="1055" y="9144"/>
                </a:lnTo>
                <a:lnTo>
                  <a:pt x="1055" y="0"/>
                </a:lnTo>
                <a:close/>
              </a:path>
            </a:pathLst>
          </a:custGeom>
          <a:solidFill>
            <a:srgbClr val="F692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26719" y="1002791"/>
            <a:ext cx="5474208" cy="1283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5195" y="1002791"/>
            <a:ext cx="5481828" cy="12832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25195" y="999744"/>
            <a:ext cx="5481955" cy="1286510"/>
          </a:xfrm>
          <a:custGeom>
            <a:avLst/>
            <a:gdLst/>
            <a:ahLst/>
            <a:cxnLst/>
            <a:rect l="l" t="t" r="r" b="b"/>
            <a:pathLst>
              <a:path w="5481955" h="1286510">
                <a:moveTo>
                  <a:pt x="918972" y="0"/>
                </a:moveTo>
                <a:lnTo>
                  <a:pt x="871728" y="0"/>
                </a:lnTo>
                <a:lnTo>
                  <a:pt x="847344" y="3047"/>
                </a:lnTo>
                <a:lnTo>
                  <a:pt x="824484" y="4571"/>
                </a:lnTo>
                <a:lnTo>
                  <a:pt x="778764" y="10667"/>
                </a:lnTo>
                <a:lnTo>
                  <a:pt x="733044" y="18287"/>
                </a:lnTo>
                <a:lnTo>
                  <a:pt x="688848" y="28955"/>
                </a:lnTo>
                <a:lnTo>
                  <a:pt x="646176" y="41147"/>
                </a:lnTo>
                <a:lnTo>
                  <a:pt x="603504" y="54863"/>
                </a:lnTo>
                <a:lnTo>
                  <a:pt x="560832" y="71627"/>
                </a:lnTo>
                <a:lnTo>
                  <a:pt x="521208" y="89915"/>
                </a:lnTo>
                <a:lnTo>
                  <a:pt x="441960" y="132587"/>
                </a:lnTo>
                <a:lnTo>
                  <a:pt x="405384" y="156971"/>
                </a:lnTo>
                <a:lnTo>
                  <a:pt x="368808" y="182879"/>
                </a:lnTo>
                <a:lnTo>
                  <a:pt x="301752" y="237743"/>
                </a:lnTo>
                <a:lnTo>
                  <a:pt x="269748" y="268223"/>
                </a:lnTo>
                <a:lnTo>
                  <a:pt x="239268" y="300227"/>
                </a:lnTo>
                <a:lnTo>
                  <a:pt x="210312" y="333755"/>
                </a:lnTo>
                <a:lnTo>
                  <a:pt x="182880" y="368807"/>
                </a:lnTo>
                <a:lnTo>
                  <a:pt x="156972" y="405383"/>
                </a:lnTo>
                <a:lnTo>
                  <a:pt x="134112" y="441959"/>
                </a:lnTo>
                <a:lnTo>
                  <a:pt x="111252" y="480059"/>
                </a:lnTo>
                <a:lnTo>
                  <a:pt x="91440" y="519683"/>
                </a:lnTo>
                <a:lnTo>
                  <a:pt x="73152" y="560831"/>
                </a:lnTo>
                <a:lnTo>
                  <a:pt x="56388" y="601979"/>
                </a:lnTo>
                <a:lnTo>
                  <a:pt x="41148" y="644651"/>
                </a:lnTo>
                <a:lnTo>
                  <a:pt x="28956" y="688847"/>
                </a:lnTo>
                <a:lnTo>
                  <a:pt x="19812" y="733043"/>
                </a:lnTo>
                <a:lnTo>
                  <a:pt x="10668" y="778763"/>
                </a:lnTo>
                <a:lnTo>
                  <a:pt x="6096" y="824483"/>
                </a:lnTo>
                <a:lnTo>
                  <a:pt x="3048" y="847343"/>
                </a:lnTo>
                <a:lnTo>
                  <a:pt x="1524" y="870203"/>
                </a:lnTo>
                <a:lnTo>
                  <a:pt x="1524" y="894588"/>
                </a:lnTo>
                <a:lnTo>
                  <a:pt x="0" y="917447"/>
                </a:lnTo>
                <a:lnTo>
                  <a:pt x="0" y="1286255"/>
                </a:lnTo>
                <a:lnTo>
                  <a:pt x="13716" y="1286255"/>
                </a:lnTo>
                <a:lnTo>
                  <a:pt x="13716" y="894588"/>
                </a:lnTo>
                <a:lnTo>
                  <a:pt x="18288" y="826007"/>
                </a:lnTo>
                <a:lnTo>
                  <a:pt x="24384" y="780288"/>
                </a:lnTo>
                <a:lnTo>
                  <a:pt x="32004" y="734567"/>
                </a:lnTo>
                <a:lnTo>
                  <a:pt x="41148" y="691895"/>
                </a:lnTo>
                <a:lnTo>
                  <a:pt x="53340" y="649223"/>
                </a:lnTo>
                <a:lnTo>
                  <a:pt x="68580" y="606551"/>
                </a:lnTo>
                <a:lnTo>
                  <a:pt x="83820" y="565403"/>
                </a:lnTo>
                <a:lnTo>
                  <a:pt x="102108" y="525779"/>
                </a:lnTo>
                <a:lnTo>
                  <a:pt x="121920" y="486155"/>
                </a:lnTo>
                <a:lnTo>
                  <a:pt x="144780" y="448055"/>
                </a:lnTo>
                <a:lnTo>
                  <a:pt x="167640" y="411479"/>
                </a:lnTo>
                <a:lnTo>
                  <a:pt x="219456" y="341375"/>
                </a:lnTo>
                <a:lnTo>
                  <a:pt x="248412" y="309371"/>
                </a:lnTo>
                <a:lnTo>
                  <a:pt x="278892" y="277367"/>
                </a:lnTo>
                <a:lnTo>
                  <a:pt x="309372" y="246887"/>
                </a:lnTo>
                <a:lnTo>
                  <a:pt x="376428" y="192023"/>
                </a:lnTo>
                <a:lnTo>
                  <a:pt x="449580" y="143255"/>
                </a:lnTo>
                <a:lnTo>
                  <a:pt x="487680" y="121919"/>
                </a:lnTo>
                <a:lnTo>
                  <a:pt x="525780" y="102107"/>
                </a:lnTo>
                <a:lnTo>
                  <a:pt x="566928" y="83819"/>
                </a:lnTo>
                <a:lnTo>
                  <a:pt x="608076" y="67055"/>
                </a:lnTo>
                <a:lnTo>
                  <a:pt x="649224" y="53339"/>
                </a:lnTo>
                <a:lnTo>
                  <a:pt x="691896" y="41147"/>
                </a:lnTo>
                <a:lnTo>
                  <a:pt x="736092" y="30479"/>
                </a:lnTo>
                <a:lnTo>
                  <a:pt x="780288" y="22859"/>
                </a:lnTo>
                <a:lnTo>
                  <a:pt x="826007" y="16763"/>
                </a:lnTo>
                <a:lnTo>
                  <a:pt x="894588" y="12191"/>
                </a:lnTo>
                <a:lnTo>
                  <a:pt x="914400" y="12191"/>
                </a:lnTo>
                <a:lnTo>
                  <a:pt x="912876" y="9143"/>
                </a:lnTo>
                <a:lnTo>
                  <a:pt x="912876" y="6095"/>
                </a:lnTo>
                <a:lnTo>
                  <a:pt x="925068" y="6095"/>
                </a:lnTo>
                <a:lnTo>
                  <a:pt x="918972" y="0"/>
                </a:lnTo>
                <a:close/>
              </a:path>
              <a:path w="5481955" h="1286510">
                <a:moveTo>
                  <a:pt x="4588764" y="0"/>
                </a:moveTo>
                <a:lnTo>
                  <a:pt x="922019" y="0"/>
                </a:lnTo>
                <a:lnTo>
                  <a:pt x="923544" y="1523"/>
                </a:lnTo>
                <a:lnTo>
                  <a:pt x="923544" y="3047"/>
                </a:lnTo>
                <a:lnTo>
                  <a:pt x="925068" y="4571"/>
                </a:lnTo>
                <a:lnTo>
                  <a:pt x="925068" y="6095"/>
                </a:lnTo>
                <a:lnTo>
                  <a:pt x="912876" y="6095"/>
                </a:lnTo>
                <a:lnTo>
                  <a:pt x="918972" y="12191"/>
                </a:lnTo>
                <a:lnTo>
                  <a:pt x="4564380" y="12191"/>
                </a:lnTo>
                <a:lnTo>
                  <a:pt x="4587240" y="13715"/>
                </a:lnTo>
                <a:lnTo>
                  <a:pt x="4611624" y="13715"/>
                </a:lnTo>
                <a:lnTo>
                  <a:pt x="4657344" y="16763"/>
                </a:lnTo>
                <a:lnTo>
                  <a:pt x="4703064" y="22859"/>
                </a:lnTo>
                <a:lnTo>
                  <a:pt x="4747259" y="30479"/>
                </a:lnTo>
                <a:lnTo>
                  <a:pt x="4791456" y="41147"/>
                </a:lnTo>
                <a:lnTo>
                  <a:pt x="4834128" y="53339"/>
                </a:lnTo>
                <a:lnTo>
                  <a:pt x="4875276" y="67055"/>
                </a:lnTo>
                <a:lnTo>
                  <a:pt x="4916424" y="83819"/>
                </a:lnTo>
                <a:lnTo>
                  <a:pt x="4957571" y="102107"/>
                </a:lnTo>
                <a:lnTo>
                  <a:pt x="4995671" y="121919"/>
                </a:lnTo>
                <a:lnTo>
                  <a:pt x="5033771" y="143255"/>
                </a:lnTo>
                <a:lnTo>
                  <a:pt x="5106924" y="192023"/>
                </a:lnTo>
                <a:lnTo>
                  <a:pt x="5140452" y="219455"/>
                </a:lnTo>
                <a:lnTo>
                  <a:pt x="5204459" y="277367"/>
                </a:lnTo>
                <a:lnTo>
                  <a:pt x="5234940" y="309371"/>
                </a:lnTo>
                <a:lnTo>
                  <a:pt x="5289804" y="376427"/>
                </a:lnTo>
                <a:lnTo>
                  <a:pt x="5315712" y="411479"/>
                </a:lnTo>
                <a:lnTo>
                  <a:pt x="5338571" y="448055"/>
                </a:lnTo>
                <a:lnTo>
                  <a:pt x="5359908" y="486155"/>
                </a:lnTo>
                <a:lnTo>
                  <a:pt x="5381244" y="525779"/>
                </a:lnTo>
                <a:lnTo>
                  <a:pt x="5398008" y="565403"/>
                </a:lnTo>
                <a:lnTo>
                  <a:pt x="5414771" y="606551"/>
                </a:lnTo>
                <a:lnTo>
                  <a:pt x="5428488" y="649223"/>
                </a:lnTo>
                <a:lnTo>
                  <a:pt x="5440680" y="691895"/>
                </a:lnTo>
                <a:lnTo>
                  <a:pt x="5451348" y="736091"/>
                </a:lnTo>
                <a:lnTo>
                  <a:pt x="5458968" y="780288"/>
                </a:lnTo>
                <a:lnTo>
                  <a:pt x="5465064" y="826007"/>
                </a:lnTo>
                <a:lnTo>
                  <a:pt x="5469636" y="894588"/>
                </a:lnTo>
                <a:lnTo>
                  <a:pt x="5469636" y="1286255"/>
                </a:lnTo>
                <a:lnTo>
                  <a:pt x="5481828" y="1286255"/>
                </a:lnTo>
                <a:lnTo>
                  <a:pt x="5481828" y="870203"/>
                </a:lnTo>
                <a:lnTo>
                  <a:pt x="5480304" y="847343"/>
                </a:lnTo>
                <a:lnTo>
                  <a:pt x="5477256" y="824483"/>
                </a:lnTo>
                <a:lnTo>
                  <a:pt x="5471159" y="777239"/>
                </a:lnTo>
                <a:lnTo>
                  <a:pt x="5463540" y="733043"/>
                </a:lnTo>
                <a:lnTo>
                  <a:pt x="5452871" y="688847"/>
                </a:lnTo>
                <a:lnTo>
                  <a:pt x="5440680" y="644651"/>
                </a:lnTo>
                <a:lnTo>
                  <a:pt x="5426964" y="601979"/>
                </a:lnTo>
                <a:lnTo>
                  <a:pt x="5410200" y="560831"/>
                </a:lnTo>
                <a:lnTo>
                  <a:pt x="5391912" y="519683"/>
                </a:lnTo>
                <a:lnTo>
                  <a:pt x="5372100" y="480059"/>
                </a:lnTo>
                <a:lnTo>
                  <a:pt x="5349240" y="441959"/>
                </a:lnTo>
                <a:lnTo>
                  <a:pt x="5324856" y="403859"/>
                </a:lnTo>
                <a:lnTo>
                  <a:pt x="5300471" y="368807"/>
                </a:lnTo>
                <a:lnTo>
                  <a:pt x="5273040" y="333755"/>
                </a:lnTo>
                <a:lnTo>
                  <a:pt x="5244083" y="300227"/>
                </a:lnTo>
                <a:lnTo>
                  <a:pt x="5213604" y="268223"/>
                </a:lnTo>
                <a:lnTo>
                  <a:pt x="5181600" y="237743"/>
                </a:lnTo>
                <a:lnTo>
                  <a:pt x="5148071" y="208787"/>
                </a:lnTo>
                <a:lnTo>
                  <a:pt x="5077968" y="156971"/>
                </a:lnTo>
                <a:lnTo>
                  <a:pt x="5039868" y="132587"/>
                </a:lnTo>
                <a:lnTo>
                  <a:pt x="5001768" y="111251"/>
                </a:lnTo>
                <a:lnTo>
                  <a:pt x="4962144" y="89915"/>
                </a:lnTo>
                <a:lnTo>
                  <a:pt x="4920995" y="71627"/>
                </a:lnTo>
                <a:lnTo>
                  <a:pt x="4879848" y="56387"/>
                </a:lnTo>
                <a:lnTo>
                  <a:pt x="4837176" y="41147"/>
                </a:lnTo>
                <a:lnTo>
                  <a:pt x="4794504" y="28955"/>
                </a:lnTo>
                <a:lnTo>
                  <a:pt x="4748783" y="18287"/>
                </a:lnTo>
                <a:lnTo>
                  <a:pt x="4704588" y="10667"/>
                </a:lnTo>
                <a:lnTo>
                  <a:pt x="4658868" y="4571"/>
                </a:lnTo>
                <a:lnTo>
                  <a:pt x="4588764" y="0"/>
                </a:lnTo>
                <a:close/>
              </a:path>
              <a:path w="5481955" h="1286510">
                <a:moveTo>
                  <a:pt x="912876" y="6095"/>
                </a:moveTo>
                <a:lnTo>
                  <a:pt x="912876" y="9143"/>
                </a:lnTo>
                <a:lnTo>
                  <a:pt x="914400" y="12191"/>
                </a:lnTo>
                <a:lnTo>
                  <a:pt x="918972" y="12191"/>
                </a:lnTo>
                <a:lnTo>
                  <a:pt x="912876" y="6095"/>
                </a:lnTo>
                <a:close/>
              </a:path>
              <a:path w="5481955" h="1286510">
                <a:moveTo>
                  <a:pt x="922019" y="0"/>
                </a:moveTo>
                <a:lnTo>
                  <a:pt x="918972" y="0"/>
                </a:lnTo>
                <a:lnTo>
                  <a:pt x="925068" y="6095"/>
                </a:lnTo>
                <a:lnTo>
                  <a:pt x="925068" y="4571"/>
                </a:lnTo>
                <a:lnTo>
                  <a:pt x="923544" y="3047"/>
                </a:lnTo>
                <a:lnTo>
                  <a:pt x="923544" y="1523"/>
                </a:lnTo>
                <a:lnTo>
                  <a:pt x="922019" y="0"/>
                </a:lnTo>
                <a:close/>
              </a:path>
            </a:pathLst>
          </a:custGeom>
          <a:solidFill>
            <a:srgbClr val="4A7E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90448" y="1437132"/>
            <a:ext cx="4195445" cy="802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•</a:t>
            </a:r>
            <a:r>
              <a:rPr sz="2400" dirty="0">
                <a:latin typeface="Cambria"/>
                <a:cs typeface="Cambria"/>
              </a:rPr>
              <a:t>474</a:t>
            </a:r>
            <a:r>
              <a:rPr sz="2400" spc="-130" dirty="0">
                <a:latin typeface="Cambria"/>
                <a:cs typeface="Cambria"/>
              </a:rPr>
              <a:t> </a:t>
            </a:r>
            <a:r>
              <a:rPr sz="2400" dirty="0">
                <a:latin typeface="微软雅黑"/>
                <a:cs typeface="微软雅黑"/>
              </a:rPr>
              <a:t>项国家基标准装置</a:t>
            </a:r>
          </a:p>
          <a:p>
            <a:pPr marL="91440">
              <a:lnSpc>
                <a:spcPct val="100000"/>
              </a:lnSpc>
              <a:spcBef>
                <a:spcPts val="500"/>
              </a:spcBef>
            </a:pPr>
            <a:r>
              <a:rPr sz="2400" dirty="0">
                <a:latin typeface="Cambria"/>
                <a:cs typeface="Cambria"/>
              </a:rPr>
              <a:t>474 National </a:t>
            </a:r>
            <a:r>
              <a:rPr sz="2400" spc="-5" dirty="0" smtClean="0">
                <a:latin typeface="Cambria"/>
                <a:cs typeface="Cambria"/>
              </a:rPr>
              <a:t>Standard</a:t>
            </a:r>
            <a:r>
              <a:rPr lang="en-US" sz="2400" spc="-5" dirty="0" smtClean="0">
                <a:latin typeface="Cambria"/>
                <a:cs typeface="Cambria"/>
              </a:rPr>
              <a:t>s</a:t>
            </a:r>
            <a:endParaRPr sz="2400" dirty="0">
              <a:latin typeface="Cambria"/>
              <a:cs typeface="Cambri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092190" y="2286000"/>
            <a:ext cx="0" cy="2286000"/>
          </a:xfrm>
          <a:custGeom>
            <a:avLst/>
            <a:gdLst/>
            <a:ahLst/>
            <a:cxnLst/>
            <a:rect l="l" t="t" r="r" b="b"/>
            <a:pathLst>
              <a:path h="2286000">
                <a:moveTo>
                  <a:pt x="0" y="0"/>
                </a:moveTo>
                <a:lnTo>
                  <a:pt x="0" y="2286000"/>
                </a:lnTo>
              </a:path>
            </a:pathLst>
          </a:custGeom>
          <a:ln w="4572">
            <a:solidFill>
              <a:srgbClr val="F692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2190" y="2286000"/>
            <a:ext cx="0" cy="2286000"/>
          </a:xfrm>
          <a:custGeom>
            <a:avLst/>
            <a:gdLst/>
            <a:ahLst/>
            <a:cxnLst/>
            <a:rect l="l" t="t" r="r" b="b"/>
            <a:pathLst>
              <a:path h="2286000">
                <a:moveTo>
                  <a:pt x="0" y="0"/>
                </a:moveTo>
                <a:lnTo>
                  <a:pt x="0" y="2286000"/>
                </a:lnTo>
              </a:path>
            </a:pathLst>
          </a:custGeom>
          <a:ln w="4572">
            <a:solidFill>
              <a:srgbClr val="F692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26719" y="2286000"/>
            <a:ext cx="6095" cy="2286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25195" y="2282189"/>
            <a:ext cx="5481828" cy="22936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32054" y="2286000"/>
            <a:ext cx="0" cy="2286000"/>
          </a:xfrm>
          <a:custGeom>
            <a:avLst/>
            <a:gdLst/>
            <a:ahLst/>
            <a:cxnLst/>
            <a:rect l="l" t="t" r="r" b="b"/>
            <a:pathLst>
              <a:path h="2286000">
                <a:moveTo>
                  <a:pt x="0" y="0"/>
                </a:moveTo>
                <a:lnTo>
                  <a:pt x="0" y="2286000"/>
                </a:lnTo>
              </a:path>
            </a:pathLst>
          </a:custGeom>
          <a:ln w="13716">
            <a:solidFill>
              <a:srgbClr val="4A7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900928" y="2286000"/>
            <a:ext cx="0" cy="2286000"/>
          </a:xfrm>
          <a:custGeom>
            <a:avLst/>
            <a:gdLst/>
            <a:ahLst/>
            <a:cxnLst/>
            <a:rect l="l" t="t" r="r" b="b"/>
            <a:pathLst>
              <a:path h="2286000">
                <a:moveTo>
                  <a:pt x="0" y="0"/>
                </a:moveTo>
                <a:lnTo>
                  <a:pt x="0" y="2286000"/>
                </a:lnTo>
              </a:path>
            </a:pathLst>
          </a:custGeom>
          <a:ln w="12191">
            <a:solidFill>
              <a:srgbClr val="4A7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16863" y="2359151"/>
            <a:ext cx="4636008" cy="15361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962144" y="3401567"/>
            <a:ext cx="1132331" cy="9692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963667" y="4189729"/>
            <a:ext cx="1130935" cy="0"/>
          </a:xfrm>
          <a:custGeom>
            <a:avLst/>
            <a:gdLst/>
            <a:ahLst/>
            <a:cxnLst/>
            <a:rect l="l" t="t" r="r" b="b"/>
            <a:pathLst>
              <a:path w="1130935">
                <a:moveTo>
                  <a:pt x="0" y="0"/>
                </a:moveTo>
                <a:lnTo>
                  <a:pt x="1130808" y="0"/>
                </a:lnTo>
              </a:path>
            </a:pathLst>
          </a:custGeom>
          <a:ln w="76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966715" y="3589020"/>
            <a:ext cx="0" cy="596900"/>
          </a:xfrm>
          <a:custGeom>
            <a:avLst/>
            <a:gdLst/>
            <a:ahLst/>
            <a:cxnLst/>
            <a:rect l="l" t="t" r="r" b="b"/>
            <a:pathLst>
              <a:path h="596900">
                <a:moveTo>
                  <a:pt x="0" y="0"/>
                </a:moveTo>
                <a:lnTo>
                  <a:pt x="0" y="59690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959858" y="3401567"/>
            <a:ext cx="1138427" cy="9692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963667" y="3581400"/>
            <a:ext cx="1130935" cy="612775"/>
          </a:xfrm>
          <a:custGeom>
            <a:avLst/>
            <a:gdLst/>
            <a:ahLst/>
            <a:cxnLst/>
            <a:rect l="l" t="t" r="r" b="b"/>
            <a:pathLst>
              <a:path w="1130935" h="612775">
                <a:moveTo>
                  <a:pt x="1130808" y="0"/>
                </a:moveTo>
                <a:lnTo>
                  <a:pt x="0" y="0"/>
                </a:lnTo>
                <a:lnTo>
                  <a:pt x="0" y="612648"/>
                </a:lnTo>
                <a:lnTo>
                  <a:pt x="1130808" y="612648"/>
                </a:lnTo>
                <a:lnTo>
                  <a:pt x="1130808" y="605027"/>
                </a:lnTo>
                <a:lnTo>
                  <a:pt x="12192" y="605027"/>
                </a:lnTo>
                <a:lnTo>
                  <a:pt x="6096" y="598932"/>
                </a:lnTo>
                <a:lnTo>
                  <a:pt x="12192" y="598932"/>
                </a:lnTo>
                <a:lnTo>
                  <a:pt x="12192" y="13715"/>
                </a:lnTo>
                <a:lnTo>
                  <a:pt x="6096" y="13715"/>
                </a:lnTo>
                <a:lnTo>
                  <a:pt x="12192" y="7620"/>
                </a:lnTo>
                <a:lnTo>
                  <a:pt x="1130808" y="7620"/>
                </a:lnTo>
                <a:lnTo>
                  <a:pt x="1130808" y="0"/>
                </a:lnTo>
                <a:close/>
              </a:path>
              <a:path w="1130935" h="612775">
                <a:moveTo>
                  <a:pt x="12192" y="598932"/>
                </a:moveTo>
                <a:lnTo>
                  <a:pt x="6096" y="598932"/>
                </a:lnTo>
                <a:lnTo>
                  <a:pt x="12192" y="605027"/>
                </a:lnTo>
                <a:lnTo>
                  <a:pt x="12192" y="598932"/>
                </a:lnTo>
                <a:close/>
              </a:path>
              <a:path w="1130935" h="612775">
                <a:moveTo>
                  <a:pt x="1130808" y="598932"/>
                </a:moveTo>
                <a:lnTo>
                  <a:pt x="12192" y="598932"/>
                </a:lnTo>
                <a:lnTo>
                  <a:pt x="12192" y="605027"/>
                </a:lnTo>
                <a:lnTo>
                  <a:pt x="1130808" y="605027"/>
                </a:lnTo>
                <a:lnTo>
                  <a:pt x="1130808" y="598932"/>
                </a:lnTo>
                <a:close/>
              </a:path>
              <a:path w="1130935" h="612775">
                <a:moveTo>
                  <a:pt x="12192" y="7620"/>
                </a:moveTo>
                <a:lnTo>
                  <a:pt x="6096" y="13715"/>
                </a:lnTo>
                <a:lnTo>
                  <a:pt x="12192" y="13715"/>
                </a:lnTo>
                <a:lnTo>
                  <a:pt x="12192" y="7620"/>
                </a:lnTo>
                <a:close/>
              </a:path>
              <a:path w="1130935" h="612775">
                <a:moveTo>
                  <a:pt x="1130808" y="7620"/>
                </a:moveTo>
                <a:lnTo>
                  <a:pt x="12192" y="7620"/>
                </a:lnTo>
                <a:lnTo>
                  <a:pt x="12192" y="13715"/>
                </a:lnTo>
                <a:lnTo>
                  <a:pt x="1130808" y="13715"/>
                </a:lnTo>
                <a:lnTo>
                  <a:pt x="1130808" y="76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92190" y="4572000"/>
            <a:ext cx="0" cy="1014730"/>
          </a:xfrm>
          <a:custGeom>
            <a:avLst/>
            <a:gdLst/>
            <a:ahLst/>
            <a:cxnLst/>
            <a:rect l="l" t="t" r="r" b="b"/>
            <a:pathLst>
              <a:path h="1014729">
                <a:moveTo>
                  <a:pt x="0" y="0"/>
                </a:moveTo>
                <a:lnTo>
                  <a:pt x="0" y="1014222"/>
                </a:lnTo>
              </a:path>
            </a:pathLst>
          </a:custGeom>
          <a:ln w="4572">
            <a:solidFill>
              <a:srgbClr val="F692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92190" y="4572000"/>
            <a:ext cx="0" cy="1014730"/>
          </a:xfrm>
          <a:custGeom>
            <a:avLst/>
            <a:gdLst/>
            <a:ahLst/>
            <a:cxnLst/>
            <a:rect l="l" t="t" r="r" b="b"/>
            <a:pathLst>
              <a:path h="1014729">
                <a:moveTo>
                  <a:pt x="0" y="0"/>
                </a:moveTo>
                <a:lnTo>
                  <a:pt x="0" y="1014222"/>
                </a:lnTo>
              </a:path>
            </a:pathLst>
          </a:custGeom>
          <a:ln w="4572">
            <a:solidFill>
              <a:srgbClr val="F692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6719" y="4572000"/>
            <a:ext cx="5474208" cy="20269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25195" y="4572000"/>
            <a:ext cx="5481828" cy="20345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25195" y="4572000"/>
            <a:ext cx="5481955" cy="2034539"/>
          </a:xfrm>
          <a:custGeom>
            <a:avLst/>
            <a:gdLst/>
            <a:ahLst/>
            <a:cxnLst/>
            <a:rect l="l" t="t" r="r" b="b"/>
            <a:pathLst>
              <a:path w="5481955" h="2034540">
                <a:moveTo>
                  <a:pt x="4567428" y="2022348"/>
                </a:moveTo>
                <a:lnTo>
                  <a:pt x="4564380" y="2033015"/>
                </a:lnTo>
                <a:lnTo>
                  <a:pt x="894588" y="2033015"/>
                </a:lnTo>
                <a:lnTo>
                  <a:pt x="918972" y="2034539"/>
                </a:lnTo>
                <a:lnTo>
                  <a:pt x="4567428" y="2034539"/>
                </a:lnTo>
                <a:lnTo>
                  <a:pt x="4570476" y="2031492"/>
                </a:lnTo>
                <a:lnTo>
                  <a:pt x="4570476" y="2029968"/>
                </a:lnTo>
                <a:lnTo>
                  <a:pt x="4572000" y="2026920"/>
                </a:lnTo>
                <a:lnTo>
                  <a:pt x="4570476" y="2023872"/>
                </a:lnTo>
                <a:lnTo>
                  <a:pt x="4567428" y="2022348"/>
                </a:lnTo>
                <a:close/>
              </a:path>
              <a:path w="5481955" h="2034540">
                <a:moveTo>
                  <a:pt x="13716" y="1109472"/>
                </a:moveTo>
                <a:lnTo>
                  <a:pt x="9144" y="1109472"/>
                </a:lnTo>
                <a:lnTo>
                  <a:pt x="0" y="1115568"/>
                </a:lnTo>
                <a:lnTo>
                  <a:pt x="0" y="1139952"/>
                </a:lnTo>
                <a:lnTo>
                  <a:pt x="1524" y="1162812"/>
                </a:lnTo>
                <a:lnTo>
                  <a:pt x="3048" y="1187196"/>
                </a:lnTo>
                <a:lnTo>
                  <a:pt x="10668" y="1255776"/>
                </a:lnTo>
                <a:lnTo>
                  <a:pt x="18288" y="1301496"/>
                </a:lnTo>
                <a:lnTo>
                  <a:pt x="28956" y="1345692"/>
                </a:lnTo>
                <a:lnTo>
                  <a:pt x="41148" y="1388364"/>
                </a:lnTo>
                <a:lnTo>
                  <a:pt x="56388" y="1431036"/>
                </a:lnTo>
                <a:lnTo>
                  <a:pt x="73152" y="1473708"/>
                </a:lnTo>
                <a:lnTo>
                  <a:pt x="91440" y="1513332"/>
                </a:lnTo>
                <a:lnTo>
                  <a:pt x="111252" y="1552956"/>
                </a:lnTo>
                <a:lnTo>
                  <a:pt x="134112" y="1592580"/>
                </a:lnTo>
                <a:lnTo>
                  <a:pt x="156972" y="1629156"/>
                </a:lnTo>
                <a:lnTo>
                  <a:pt x="182880" y="1665732"/>
                </a:lnTo>
                <a:lnTo>
                  <a:pt x="210312" y="1699260"/>
                </a:lnTo>
                <a:lnTo>
                  <a:pt x="239268" y="1732788"/>
                </a:lnTo>
                <a:lnTo>
                  <a:pt x="269748" y="1764792"/>
                </a:lnTo>
                <a:lnTo>
                  <a:pt x="301752" y="1795272"/>
                </a:lnTo>
                <a:lnTo>
                  <a:pt x="335280" y="1824227"/>
                </a:lnTo>
                <a:lnTo>
                  <a:pt x="368808" y="1851660"/>
                </a:lnTo>
                <a:lnTo>
                  <a:pt x="405384" y="1877568"/>
                </a:lnTo>
                <a:lnTo>
                  <a:pt x="481584" y="1923288"/>
                </a:lnTo>
                <a:lnTo>
                  <a:pt x="521208" y="1943100"/>
                </a:lnTo>
                <a:lnTo>
                  <a:pt x="560832" y="1961388"/>
                </a:lnTo>
                <a:lnTo>
                  <a:pt x="603504" y="1978152"/>
                </a:lnTo>
                <a:lnTo>
                  <a:pt x="646176" y="1993392"/>
                </a:lnTo>
                <a:lnTo>
                  <a:pt x="688848" y="2005584"/>
                </a:lnTo>
                <a:lnTo>
                  <a:pt x="778764" y="2023872"/>
                </a:lnTo>
                <a:lnTo>
                  <a:pt x="824484" y="2028444"/>
                </a:lnTo>
                <a:lnTo>
                  <a:pt x="847344" y="2031492"/>
                </a:lnTo>
                <a:lnTo>
                  <a:pt x="871728" y="2033015"/>
                </a:lnTo>
                <a:lnTo>
                  <a:pt x="4561332" y="2033015"/>
                </a:lnTo>
                <a:lnTo>
                  <a:pt x="4558283" y="2031492"/>
                </a:lnTo>
                <a:lnTo>
                  <a:pt x="4556759" y="2028444"/>
                </a:lnTo>
                <a:lnTo>
                  <a:pt x="4558283" y="2025395"/>
                </a:lnTo>
                <a:lnTo>
                  <a:pt x="4558283" y="2022348"/>
                </a:lnTo>
                <a:lnTo>
                  <a:pt x="4561332" y="2020824"/>
                </a:lnTo>
                <a:lnTo>
                  <a:pt x="894588" y="2020824"/>
                </a:lnTo>
                <a:lnTo>
                  <a:pt x="826007" y="2016252"/>
                </a:lnTo>
                <a:lnTo>
                  <a:pt x="780288" y="2010156"/>
                </a:lnTo>
                <a:lnTo>
                  <a:pt x="736092" y="2002536"/>
                </a:lnTo>
                <a:lnTo>
                  <a:pt x="691896" y="1993392"/>
                </a:lnTo>
                <a:lnTo>
                  <a:pt x="649224" y="1981200"/>
                </a:lnTo>
                <a:lnTo>
                  <a:pt x="606552" y="1965960"/>
                </a:lnTo>
                <a:lnTo>
                  <a:pt x="565404" y="1950720"/>
                </a:lnTo>
                <a:lnTo>
                  <a:pt x="525780" y="1932432"/>
                </a:lnTo>
                <a:lnTo>
                  <a:pt x="486156" y="1912620"/>
                </a:lnTo>
                <a:lnTo>
                  <a:pt x="413004" y="1866900"/>
                </a:lnTo>
                <a:lnTo>
                  <a:pt x="376428" y="1840992"/>
                </a:lnTo>
                <a:lnTo>
                  <a:pt x="342900" y="1815084"/>
                </a:lnTo>
                <a:lnTo>
                  <a:pt x="309372" y="1786127"/>
                </a:lnTo>
                <a:lnTo>
                  <a:pt x="248412" y="1725168"/>
                </a:lnTo>
                <a:lnTo>
                  <a:pt x="219456" y="1691639"/>
                </a:lnTo>
                <a:lnTo>
                  <a:pt x="193548" y="1658112"/>
                </a:lnTo>
                <a:lnTo>
                  <a:pt x="167640" y="1621536"/>
                </a:lnTo>
                <a:lnTo>
                  <a:pt x="144780" y="1584960"/>
                </a:lnTo>
                <a:lnTo>
                  <a:pt x="121920" y="1546860"/>
                </a:lnTo>
                <a:lnTo>
                  <a:pt x="102108" y="1508760"/>
                </a:lnTo>
                <a:lnTo>
                  <a:pt x="83820" y="1467612"/>
                </a:lnTo>
                <a:lnTo>
                  <a:pt x="53340" y="1385316"/>
                </a:lnTo>
                <a:lnTo>
                  <a:pt x="41148" y="1342644"/>
                </a:lnTo>
                <a:lnTo>
                  <a:pt x="22860" y="1254252"/>
                </a:lnTo>
                <a:lnTo>
                  <a:pt x="18288" y="1208532"/>
                </a:lnTo>
                <a:lnTo>
                  <a:pt x="15240" y="1185672"/>
                </a:lnTo>
                <a:lnTo>
                  <a:pt x="13716" y="1162812"/>
                </a:lnTo>
                <a:lnTo>
                  <a:pt x="13716" y="1138428"/>
                </a:lnTo>
                <a:lnTo>
                  <a:pt x="12700" y="1123188"/>
                </a:lnTo>
                <a:lnTo>
                  <a:pt x="6096" y="1123188"/>
                </a:lnTo>
                <a:lnTo>
                  <a:pt x="4572" y="1121664"/>
                </a:lnTo>
                <a:lnTo>
                  <a:pt x="12192" y="1115568"/>
                </a:lnTo>
                <a:lnTo>
                  <a:pt x="13716" y="1115568"/>
                </a:lnTo>
                <a:lnTo>
                  <a:pt x="13716" y="1109472"/>
                </a:lnTo>
                <a:close/>
              </a:path>
              <a:path w="5481955" h="2034540">
                <a:moveTo>
                  <a:pt x="4564380" y="2020824"/>
                </a:moveTo>
                <a:lnTo>
                  <a:pt x="4561332" y="2020824"/>
                </a:lnTo>
                <a:lnTo>
                  <a:pt x="4558283" y="2022348"/>
                </a:lnTo>
                <a:lnTo>
                  <a:pt x="4558283" y="2025395"/>
                </a:lnTo>
                <a:lnTo>
                  <a:pt x="4556759" y="2028444"/>
                </a:lnTo>
                <a:lnTo>
                  <a:pt x="4558283" y="2031492"/>
                </a:lnTo>
                <a:lnTo>
                  <a:pt x="4561332" y="2033015"/>
                </a:lnTo>
                <a:lnTo>
                  <a:pt x="4564380" y="2020824"/>
                </a:lnTo>
                <a:close/>
              </a:path>
              <a:path w="5481955" h="2034540">
                <a:moveTo>
                  <a:pt x="5481828" y="0"/>
                </a:moveTo>
                <a:lnTo>
                  <a:pt x="5469636" y="0"/>
                </a:lnTo>
                <a:lnTo>
                  <a:pt x="5469636" y="1139952"/>
                </a:lnTo>
                <a:lnTo>
                  <a:pt x="5465064" y="1208532"/>
                </a:lnTo>
                <a:lnTo>
                  <a:pt x="5458968" y="1254252"/>
                </a:lnTo>
                <a:lnTo>
                  <a:pt x="5451348" y="1298448"/>
                </a:lnTo>
                <a:lnTo>
                  <a:pt x="5440680" y="1342644"/>
                </a:lnTo>
                <a:lnTo>
                  <a:pt x="5428488" y="1385316"/>
                </a:lnTo>
                <a:lnTo>
                  <a:pt x="5414771" y="1427988"/>
                </a:lnTo>
                <a:lnTo>
                  <a:pt x="5398008" y="1469136"/>
                </a:lnTo>
                <a:lnTo>
                  <a:pt x="5379720" y="1508760"/>
                </a:lnTo>
                <a:lnTo>
                  <a:pt x="5359908" y="1548384"/>
                </a:lnTo>
                <a:lnTo>
                  <a:pt x="5338571" y="1584960"/>
                </a:lnTo>
                <a:lnTo>
                  <a:pt x="5315712" y="1621536"/>
                </a:lnTo>
                <a:lnTo>
                  <a:pt x="5289804" y="1658112"/>
                </a:lnTo>
                <a:lnTo>
                  <a:pt x="5234940" y="1725168"/>
                </a:lnTo>
                <a:lnTo>
                  <a:pt x="5204459" y="1755648"/>
                </a:lnTo>
                <a:lnTo>
                  <a:pt x="5172456" y="1786127"/>
                </a:lnTo>
                <a:lnTo>
                  <a:pt x="5140452" y="1815084"/>
                </a:lnTo>
                <a:lnTo>
                  <a:pt x="5070348" y="1866900"/>
                </a:lnTo>
                <a:lnTo>
                  <a:pt x="5033771" y="1889760"/>
                </a:lnTo>
                <a:lnTo>
                  <a:pt x="4995671" y="1912620"/>
                </a:lnTo>
                <a:lnTo>
                  <a:pt x="4956048" y="1932432"/>
                </a:lnTo>
                <a:lnTo>
                  <a:pt x="4916424" y="1950720"/>
                </a:lnTo>
                <a:lnTo>
                  <a:pt x="4875276" y="1965960"/>
                </a:lnTo>
                <a:lnTo>
                  <a:pt x="4832604" y="1979676"/>
                </a:lnTo>
                <a:lnTo>
                  <a:pt x="4789932" y="1991868"/>
                </a:lnTo>
                <a:lnTo>
                  <a:pt x="4745736" y="2002536"/>
                </a:lnTo>
                <a:lnTo>
                  <a:pt x="4701540" y="2010156"/>
                </a:lnTo>
                <a:lnTo>
                  <a:pt x="4655820" y="2016252"/>
                </a:lnTo>
                <a:lnTo>
                  <a:pt x="4587240" y="2020824"/>
                </a:lnTo>
                <a:lnTo>
                  <a:pt x="4564380" y="2020824"/>
                </a:lnTo>
                <a:lnTo>
                  <a:pt x="4561332" y="2033015"/>
                </a:lnTo>
                <a:lnTo>
                  <a:pt x="4564380" y="2033015"/>
                </a:lnTo>
                <a:lnTo>
                  <a:pt x="4567428" y="2022348"/>
                </a:lnTo>
                <a:lnTo>
                  <a:pt x="4704588" y="2022348"/>
                </a:lnTo>
                <a:lnTo>
                  <a:pt x="4748783" y="2014727"/>
                </a:lnTo>
                <a:lnTo>
                  <a:pt x="4794504" y="2004060"/>
                </a:lnTo>
                <a:lnTo>
                  <a:pt x="4837176" y="1991868"/>
                </a:lnTo>
                <a:lnTo>
                  <a:pt x="4879848" y="1978152"/>
                </a:lnTo>
                <a:lnTo>
                  <a:pt x="4920995" y="1961388"/>
                </a:lnTo>
                <a:lnTo>
                  <a:pt x="4962144" y="1943100"/>
                </a:lnTo>
                <a:lnTo>
                  <a:pt x="5001768" y="1923288"/>
                </a:lnTo>
                <a:lnTo>
                  <a:pt x="5077968" y="1877568"/>
                </a:lnTo>
                <a:lnTo>
                  <a:pt x="5113020" y="1851660"/>
                </a:lnTo>
                <a:lnTo>
                  <a:pt x="5148071" y="1824227"/>
                </a:lnTo>
                <a:lnTo>
                  <a:pt x="5181600" y="1795272"/>
                </a:lnTo>
                <a:lnTo>
                  <a:pt x="5213604" y="1764792"/>
                </a:lnTo>
                <a:lnTo>
                  <a:pt x="5244083" y="1732788"/>
                </a:lnTo>
                <a:lnTo>
                  <a:pt x="5273040" y="1699260"/>
                </a:lnTo>
                <a:lnTo>
                  <a:pt x="5300471" y="1665732"/>
                </a:lnTo>
                <a:lnTo>
                  <a:pt x="5326380" y="1629156"/>
                </a:lnTo>
                <a:lnTo>
                  <a:pt x="5349240" y="1592580"/>
                </a:lnTo>
                <a:lnTo>
                  <a:pt x="5372100" y="1552956"/>
                </a:lnTo>
                <a:lnTo>
                  <a:pt x="5391912" y="1513332"/>
                </a:lnTo>
                <a:lnTo>
                  <a:pt x="5410200" y="1473708"/>
                </a:lnTo>
                <a:lnTo>
                  <a:pt x="5426964" y="1431036"/>
                </a:lnTo>
                <a:lnTo>
                  <a:pt x="5440680" y="1388364"/>
                </a:lnTo>
                <a:lnTo>
                  <a:pt x="5452871" y="1345692"/>
                </a:lnTo>
                <a:lnTo>
                  <a:pt x="5463540" y="1301496"/>
                </a:lnTo>
                <a:lnTo>
                  <a:pt x="5471159" y="1255776"/>
                </a:lnTo>
                <a:lnTo>
                  <a:pt x="5480304" y="1187196"/>
                </a:lnTo>
                <a:lnTo>
                  <a:pt x="5481828" y="1162812"/>
                </a:lnTo>
                <a:lnTo>
                  <a:pt x="5481828" y="0"/>
                </a:lnTo>
                <a:close/>
              </a:path>
              <a:path w="5481955" h="2034540">
                <a:moveTo>
                  <a:pt x="4704588" y="2022348"/>
                </a:moveTo>
                <a:lnTo>
                  <a:pt x="4567428" y="2022348"/>
                </a:lnTo>
                <a:lnTo>
                  <a:pt x="4570476" y="2023872"/>
                </a:lnTo>
                <a:lnTo>
                  <a:pt x="4572000" y="2026920"/>
                </a:lnTo>
                <a:lnTo>
                  <a:pt x="4570476" y="2029968"/>
                </a:lnTo>
                <a:lnTo>
                  <a:pt x="4570476" y="2031492"/>
                </a:lnTo>
                <a:lnTo>
                  <a:pt x="4568952" y="2033015"/>
                </a:lnTo>
                <a:lnTo>
                  <a:pt x="4611624" y="2033015"/>
                </a:lnTo>
                <a:lnTo>
                  <a:pt x="4634483" y="2031492"/>
                </a:lnTo>
                <a:lnTo>
                  <a:pt x="4704588" y="2022348"/>
                </a:lnTo>
                <a:close/>
              </a:path>
              <a:path w="5481955" h="2034540">
                <a:moveTo>
                  <a:pt x="12192" y="1115568"/>
                </a:moveTo>
                <a:lnTo>
                  <a:pt x="4572" y="1121664"/>
                </a:lnTo>
                <a:lnTo>
                  <a:pt x="6096" y="1123188"/>
                </a:lnTo>
                <a:lnTo>
                  <a:pt x="9144" y="1123188"/>
                </a:lnTo>
                <a:lnTo>
                  <a:pt x="12477" y="1119854"/>
                </a:lnTo>
                <a:lnTo>
                  <a:pt x="12192" y="1115568"/>
                </a:lnTo>
                <a:close/>
              </a:path>
              <a:path w="5481955" h="2034540">
                <a:moveTo>
                  <a:pt x="12477" y="1119854"/>
                </a:moveTo>
                <a:lnTo>
                  <a:pt x="9144" y="1123188"/>
                </a:lnTo>
                <a:lnTo>
                  <a:pt x="12700" y="1123188"/>
                </a:lnTo>
                <a:lnTo>
                  <a:pt x="12477" y="1119854"/>
                </a:lnTo>
                <a:close/>
              </a:path>
              <a:path w="5481955" h="2034540">
                <a:moveTo>
                  <a:pt x="13716" y="1115568"/>
                </a:moveTo>
                <a:lnTo>
                  <a:pt x="12192" y="1115568"/>
                </a:lnTo>
                <a:lnTo>
                  <a:pt x="12477" y="1119854"/>
                </a:lnTo>
                <a:lnTo>
                  <a:pt x="13716" y="1118616"/>
                </a:lnTo>
                <a:lnTo>
                  <a:pt x="13716" y="1115568"/>
                </a:lnTo>
                <a:close/>
              </a:path>
              <a:path w="5481955" h="2034540">
                <a:moveTo>
                  <a:pt x="9144" y="1109472"/>
                </a:moveTo>
                <a:lnTo>
                  <a:pt x="4572" y="1109472"/>
                </a:lnTo>
                <a:lnTo>
                  <a:pt x="0" y="1114044"/>
                </a:lnTo>
                <a:lnTo>
                  <a:pt x="0" y="1115568"/>
                </a:lnTo>
                <a:lnTo>
                  <a:pt x="9144" y="1109472"/>
                </a:lnTo>
                <a:close/>
              </a:path>
              <a:path w="5481955" h="2034540">
                <a:moveTo>
                  <a:pt x="13716" y="0"/>
                </a:moveTo>
                <a:lnTo>
                  <a:pt x="0" y="0"/>
                </a:lnTo>
                <a:lnTo>
                  <a:pt x="0" y="1114044"/>
                </a:lnTo>
                <a:lnTo>
                  <a:pt x="4572" y="1109472"/>
                </a:lnTo>
                <a:lnTo>
                  <a:pt x="13716" y="1109472"/>
                </a:lnTo>
                <a:lnTo>
                  <a:pt x="13716" y="0"/>
                </a:lnTo>
                <a:close/>
              </a:path>
            </a:pathLst>
          </a:custGeom>
          <a:solidFill>
            <a:srgbClr val="4A7E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790448" y="4073652"/>
            <a:ext cx="2393950" cy="744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•</a:t>
            </a:r>
            <a:r>
              <a:rPr sz="2400" dirty="0">
                <a:latin typeface="Cambria"/>
                <a:cs typeface="Cambria"/>
              </a:rPr>
              <a:t>1538</a:t>
            </a:r>
            <a:r>
              <a:rPr sz="2400" spc="-140" dirty="0">
                <a:latin typeface="Cambria"/>
                <a:cs typeface="Cambria"/>
              </a:rPr>
              <a:t> </a:t>
            </a:r>
            <a:r>
              <a:rPr sz="2400" dirty="0">
                <a:latin typeface="微软雅黑"/>
                <a:cs typeface="微软雅黑"/>
              </a:rPr>
              <a:t>种标准物质</a:t>
            </a:r>
            <a:endParaRPr sz="2400">
              <a:latin typeface="微软雅黑"/>
              <a:cs typeface="微软雅黑"/>
            </a:endParaRPr>
          </a:p>
          <a:p>
            <a:pPr marL="184785" indent="-172085">
              <a:lnSpc>
                <a:spcPct val="100000"/>
              </a:lnSpc>
              <a:spcBef>
                <a:spcPts val="25"/>
              </a:spcBef>
              <a:buFont typeface="Arial"/>
              <a:buChar char="•"/>
              <a:tabLst>
                <a:tab pos="185420" algn="l"/>
              </a:tabLst>
            </a:pPr>
            <a:r>
              <a:rPr sz="2400" dirty="0">
                <a:latin typeface="Cambria"/>
                <a:cs typeface="Cambria"/>
              </a:rPr>
              <a:t>1538</a:t>
            </a:r>
            <a:r>
              <a:rPr sz="2400" spc="-1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CRMs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77824" y="4858511"/>
            <a:ext cx="4334256" cy="164287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094476" y="749808"/>
            <a:ext cx="6094730" cy="0"/>
          </a:xfrm>
          <a:custGeom>
            <a:avLst/>
            <a:gdLst/>
            <a:ahLst/>
            <a:cxnLst/>
            <a:rect l="l" t="t" r="r" b="b"/>
            <a:pathLst>
              <a:path w="6094730">
                <a:moveTo>
                  <a:pt x="0" y="0"/>
                </a:moveTo>
                <a:lnTo>
                  <a:pt x="6094476" y="0"/>
                </a:lnTo>
              </a:path>
            </a:pathLst>
          </a:custGeom>
          <a:ln w="182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094476" y="1569719"/>
            <a:ext cx="5472683" cy="71627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083808" y="1567180"/>
            <a:ext cx="5484055" cy="71882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094476" y="1566672"/>
            <a:ext cx="5473700" cy="719455"/>
          </a:xfrm>
          <a:custGeom>
            <a:avLst/>
            <a:gdLst/>
            <a:ahLst/>
            <a:cxnLst/>
            <a:rect l="l" t="t" r="r" b="b"/>
            <a:pathLst>
              <a:path w="5473700" h="719455">
                <a:moveTo>
                  <a:pt x="4686300" y="0"/>
                </a:moveTo>
                <a:lnTo>
                  <a:pt x="786383" y="0"/>
                </a:lnTo>
                <a:lnTo>
                  <a:pt x="745235" y="1524"/>
                </a:lnTo>
                <a:lnTo>
                  <a:pt x="705612" y="4572"/>
                </a:lnTo>
                <a:lnTo>
                  <a:pt x="665988" y="9143"/>
                </a:lnTo>
                <a:lnTo>
                  <a:pt x="588264" y="24383"/>
                </a:lnTo>
                <a:lnTo>
                  <a:pt x="550164" y="35051"/>
                </a:lnTo>
                <a:lnTo>
                  <a:pt x="513588" y="48767"/>
                </a:lnTo>
                <a:lnTo>
                  <a:pt x="443483" y="77724"/>
                </a:lnTo>
                <a:lnTo>
                  <a:pt x="408431" y="96012"/>
                </a:lnTo>
                <a:lnTo>
                  <a:pt x="312420" y="156972"/>
                </a:lnTo>
                <a:lnTo>
                  <a:pt x="254508" y="205739"/>
                </a:lnTo>
                <a:lnTo>
                  <a:pt x="201168" y="259079"/>
                </a:lnTo>
                <a:lnTo>
                  <a:pt x="175260" y="288036"/>
                </a:lnTo>
                <a:lnTo>
                  <a:pt x="129539" y="348995"/>
                </a:lnTo>
                <a:lnTo>
                  <a:pt x="89915" y="414527"/>
                </a:lnTo>
                <a:lnTo>
                  <a:pt x="57912" y="483107"/>
                </a:lnTo>
                <a:lnTo>
                  <a:pt x="42672" y="519683"/>
                </a:lnTo>
                <a:lnTo>
                  <a:pt x="30479" y="556260"/>
                </a:lnTo>
                <a:lnTo>
                  <a:pt x="10668" y="632460"/>
                </a:lnTo>
                <a:lnTo>
                  <a:pt x="4572" y="670560"/>
                </a:lnTo>
                <a:lnTo>
                  <a:pt x="0" y="710183"/>
                </a:lnTo>
                <a:lnTo>
                  <a:pt x="0" y="719327"/>
                </a:lnTo>
                <a:lnTo>
                  <a:pt x="11605" y="719327"/>
                </a:lnTo>
                <a:lnTo>
                  <a:pt x="12191" y="711707"/>
                </a:lnTo>
                <a:lnTo>
                  <a:pt x="16763" y="672083"/>
                </a:lnTo>
                <a:lnTo>
                  <a:pt x="32003" y="595883"/>
                </a:lnTo>
                <a:lnTo>
                  <a:pt x="42672" y="559307"/>
                </a:lnTo>
                <a:lnTo>
                  <a:pt x="54863" y="522731"/>
                </a:lnTo>
                <a:lnTo>
                  <a:pt x="102108" y="420624"/>
                </a:lnTo>
                <a:lnTo>
                  <a:pt x="120396" y="387095"/>
                </a:lnTo>
                <a:lnTo>
                  <a:pt x="163068" y="324612"/>
                </a:lnTo>
                <a:lnTo>
                  <a:pt x="210312" y="268224"/>
                </a:lnTo>
                <a:lnTo>
                  <a:pt x="263651" y="214883"/>
                </a:lnTo>
                <a:lnTo>
                  <a:pt x="320039" y="167639"/>
                </a:lnTo>
                <a:lnTo>
                  <a:pt x="382524" y="124967"/>
                </a:lnTo>
                <a:lnTo>
                  <a:pt x="448055" y="89915"/>
                </a:lnTo>
                <a:lnTo>
                  <a:pt x="518159" y="59436"/>
                </a:lnTo>
                <a:lnTo>
                  <a:pt x="554735" y="47243"/>
                </a:lnTo>
                <a:lnTo>
                  <a:pt x="591312" y="36575"/>
                </a:lnTo>
                <a:lnTo>
                  <a:pt x="667512" y="21336"/>
                </a:lnTo>
                <a:lnTo>
                  <a:pt x="707135" y="16763"/>
                </a:lnTo>
                <a:lnTo>
                  <a:pt x="746759" y="13715"/>
                </a:lnTo>
                <a:lnTo>
                  <a:pt x="786383" y="12191"/>
                </a:lnTo>
                <a:lnTo>
                  <a:pt x="4821936" y="12191"/>
                </a:lnTo>
                <a:lnTo>
                  <a:pt x="4806696" y="9143"/>
                </a:lnTo>
                <a:lnTo>
                  <a:pt x="4767072" y="4572"/>
                </a:lnTo>
                <a:lnTo>
                  <a:pt x="4725924" y="1524"/>
                </a:lnTo>
                <a:lnTo>
                  <a:pt x="4686300" y="0"/>
                </a:lnTo>
                <a:close/>
              </a:path>
              <a:path w="5473700" h="719455">
                <a:moveTo>
                  <a:pt x="4821936" y="12191"/>
                </a:moveTo>
                <a:lnTo>
                  <a:pt x="4686300" y="12191"/>
                </a:lnTo>
                <a:lnTo>
                  <a:pt x="4725924" y="13715"/>
                </a:lnTo>
                <a:lnTo>
                  <a:pt x="4765548" y="16763"/>
                </a:lnTo>
                <a:lnTo>
                  <a:pt x="4805172" y="21336"/>
                </a:lnTo>
                <a:lnTo>
                  <a:pt x="4843272" y="28955"/>
                </a:lnTo>
                <a:lnTo>
                  <a:pt x="4879848" y="38100"/>
                </a:lnTo>
                <a:lnTo>
                  <a:pt x="4917948" y="47243"/>
                </a:lnTo>
                <a:lnTo>
                  <a:pt x="4989576" y="74675"/>
                </a:lnTo>
                <a:lnTo>
                  <a:pt x="5056632" y="106679"/>
                </a:lnTo>
                <a:lnTo>
                  <a:pt x="5090159" y="124967"/>
                </a:lnTo>
                <a:lnTo>
                  <a:pt x="5151120" y="167639"/>
                </a:lnTo>
                <a:lnTo>
                  <a:pt x="5209032" y="214883"/>
                </a:lnTo>
                <a:lnTo>
                  <a:pt x="5262372" y="268224"/>
                </a:lnTo>
                <a:lnTo>
                  <a:pt x="5309616" y="326136"/>
                </a:lnTo>
                <a:lnTo>
                  <a:pt x="5352288" y="387095"/>
                </a:lnTo>
                <a:lnTo>
                  <a:pt x="5370576" y="420624"/>
                </a:lnTo>
                <a:lnTo>
                  <a:pt x="5402580" y="487679"/>
                </a:lnTo>
                <a:lnTo>
                  <a:pt x="5416296" y="524255"/>
                </a:lnTo>
                <a:lnTo>
                  <a:pt x="5439156" y="595883"/>
                </a:lnTo>
                <a:lnTo>
                  <a:pt x="5448300" y="633983"/>
                </a:lnTo>
                <a:lnTo>
                  <a:pt x="5455920" y="672083"/>
                </a:lnTo>
                <a:lnTo>
                  <a:pt x="5460492" y="711707"/>
                </a:lnTo>
                <a:lnTo>
                  <a:pt x="5461078" y="719327"/>
                </a:lnTo>
                <a:lnTo>
                  <a:pt x="5473387" y="719327"/>
                </a:lnTo>
                <a:lnTo>
                  <a:pt x="5468112" y="670560"/>
                </a:lnTo>
                <a:lnTo>
                  <a:pt x="5460492" y="630936"/>
                </a:lnTo>
                <a:lnTo>
                  <a:pt x="5451348" y="592836"/>
                </a:lnTo>
                <a:lnTo>
                  <a:pt x="5440680" y="556260"/>
                </a:lnTo>
                <a:lnTo>
                  <a:pt x="5428488" y="519683"/>
                </a:lnTo>
                <a:lnTo>
                  <a:pt x="5414772" y="483107"/>
                </a:lnTo>
                <a:lnTo>
                  <a:pt x="5399532" y="448055"/>
                </a:lnTo>
                <a:lnTo>
                  <a:pt x="5362956" y="381000"/>
                </a:lnTo>
                <a:lnTo>
                  <a:pt x="5320283" y="316991"/>
                </a:lnTo>
                <a:lnTo>
                  <a:pt x="5271516" y="259079"/>
                </a:lnTo>
                <a:lnTo>
                  <a:pt x="5218176" y="205739"/>
                </a:lnTo>
                <a:lnTo>
                  <a:pt x="5158740" y="156972"/>
                </a:lnTo>
                <a:lnTo>
                  <a:pt x="5096256" y="114300"/>
                </a:lnTo>
                <a:lnTo>
                  <a:pt x="5029200" y="77724"/>
                </a:lnTo>
                <a:lnTo>
                  <a:pt x="4994148" y="62483"/>
                </a:lnTo>
                <a:lnTo>
                  <a:pt x="4920996" y="35051"/>
                </a:lnTo>
                <a:lnTo>
                  <a:pt x="4882896" y="24383"/>
                </a:lnTo>
                <a:lnTo>
                  <a:pt x="4821936" y="12191"/>
                </a:lnTo>
                <a:close/>
              </a:path>
            </a:pathLst>
          </a:custGeom>
          <a:solidFill>
            <a:srgbClr val="F692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10064" y="-90362"/>
            <a:ext cx="11598808" cy="1079500"/>
          </a:xfrm>
          <a:prstGeom prst="rect">
            <a:avLst/>
          </a:prstGeom>
        </p:spPr>
        <p:txBody>
          <a:bodyPr vert="horz" wrap="square" lIns="0" tIns="255092" rIns="0" bIns="0" rtlCol="0">
            <a:spAutoFit/>
          </a:bodyPr>
          <a:lstStyle/>
          <a:p>
            <a:pPr marL="360045">
              <a:lnSpc>
                <a:spcPct val="100000"/>
              </a:lnSpc>
            </a:pPr>
            <a:r>
              <a:rPr spc="-5" dirty="0"/>
              <a:t>1.2 </a:t>
            </a:r>
            <a:r>
              <a:rPr dirty="0">
                <a:latin typeface="微软雅黑"/>
                <a:cs typeface="微软雅黑"/>
              </a:rPr>
              <a:t>计量能力 </a:t>
            </a:r>
            <a:r>
              <a:rPr dirty="0"/>
              <a:t>Metrology</a:t>
            </a:r>
            <a:r>
              <a:rPr spc="-140" dirty="0"/>
              <a:t> </a:t>
            </a:r>
            <a:r>
              <a:rPr spc="-5" dirty="0"/>
              <a:t>capability</a:t>
            </a:r>
          </a:p>
        </p:txBody>
      </p:sp>
      <p:sp>
        <p:nvSpPr>
          <p:cNvPr id="33" name="object 33"/>
          <p:cNvSpPr txBox="1"/>
          <p:nvPr/>
        </p:nvSpPr>
        <p:spPr>
          <a:xfrm>
            <a:off x="6978055" y="1759368"/>
            <a:ext cx="1878964" cy="4514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900" b="1" dirty="0" smtClean="0">
                <a:latin typeface="Cambria"/>
                <a:cs typeface="Cambria"/>
              </a:rPr>
              <a:t>CMCs</a:t>
            </a:r>
            <a:endParaRPr sz="2900" dirty="0">
              <a:latin typeface="Cambria"/>
              <a:cs typeface="Cambria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094476" y="2286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094476" y="2286000"/>
            <a:ext cx="4572" cy="22860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561064" y="2286000"/>
            <a:ext cx="6095" cy="22860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083808" y="2286000"/>
            <a:ext cx="5487923" cy="22860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094476" y="2286000"/>
            <a:ext cx="5477510" cy="2286000"/>
          </a:xfrm>
          <a:custGeom>
            <a:avLst/>
            <a:gdLst/>
            <a:ahLst/>
            <a:cxnLst/>
            <a:rect l="l" t="t" r="r" b="b"/>
            <a:pathLst>
              <a:path w="5477509" h="2286000">
                <a:moveTo>
                  <a:pt x="11605" y="0"/>
                </a:moveTo>
                <a:lnTo>
                  <a:pt x="0" y="0"/>
                </a:lnTo>
                <a:lnTo>
                  <a:pt x="0" y="2286000"/>
                </a:lnTo>
                <a:lnTo>
                  <a:pt x="7620" y="2286000"/>
                </a:lnTo>
                <a:lnTo>
                  <a:pt x="7620" y="71627"/>
                </a:lnTo>
                <a:lnTo>
                  <a:pt x="9144" y="32003"/>
                </a:lnTo>
                <a:lnTo>
                  <a:pt x="11605" y="0"/>
                </a:lnTo>
                <a:close/>
              </a:path>
              <a:path w="5477509" h="2286000">
                <a:moveTo>
                  <a:pt x="5473387" y="0"/>
                </a:moveTo>
                <a:lnTo>
                  <a:pt x="5461078" y="0"/>
                </a:lnTo>
                <a:lnTo>
                  <a:pt x="5463422" y="30479"/>
                </a:lnTo>
                <a:lnTo>
                  <a:pt x="5463540" y="2286000"/>
                </a:lnTo>
                <a:lnTo>
                  <a:pt x="5477256" y="2286000"/>
                </a:lnTo>
                <a:lnTo>
                  <a:pt x="5477256" y="71627"/>
                </a:lnTo>
                <a:lnTo>
                  <a:pt x="5475732" y="30479"/>
                </a:lnTo>
                <a:lnTo>
                  <a:pt x="5473387" y="0"/>
                </a:lnTo>
                <a:close/>
              </a:path>
            </a:pathLst>
          </a:custGeom>
          <a:solidFill>
            <a:srgbClr val="F692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094476" y="3401567"/>
            <a:ext cx="891540" cy="96926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083808" y="3382771"/>
            <a:ext cx="909827" cy="101091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094476" y="3381755"/>
            <a:ext cx="899160" cy="1012190"/>
          </a:xfrm>
          <a:custGeom>
            <a:avLst/>
            <a:gdLst/>
            <a:ahLst/>
            <a:cxnLst/>
            <a:rect l="l" t="t" r="r" b="b"/>
            <a:pathLst>
              <a:path w="899159" h="1012189">
                <a:moveTo>
                  <a:pt x="586740" y="804672"/>
                </a:moveTo>
                <a:lnTo>
                  <a:pt x="586740" y="1011936"/>
                </a:lnTo>
                <a:lnTo>
                  <a:pt x="600855" y="989076"/>
                </a:lnTo>
                <a:lnTo>
                  <a:pt x="598931" y="989076"/>
                </a:lnTo>
                <a:lnTo>
                  <a:pt x="588264" y="986028"/>
                </a:lnTo>
                <a:lnTo>
                  <a:pt x="598931" y="968685"/>
                </a:lnTo>
                <a:lnTo>
                  <a:pt x="598931" y="812292"/>
                </a:lnTo>
                <a:lnTo>
                  <a:pt x="592835" y="812292"/>
                </a:lnTo>
                <a:lnTo>
                  <a:pt x="586740" y="804672"/>
                </a:lnTo>
                <a:close/>
              </a:path>
              <a:path w="899159" h="1012189">
                <a:moveTo>
                  <a:pt x="598931" y="968685"/>
                </a:moveTo>
                <a:lnTo>
                  <a:pt x="588264" y="986028"/>
                </a:lnTo>
                <a:lnTo>
                  <a:pt x="598931" y="989076"/>
                </a:lnTo>
                <a:lnTo>
                  <a:pt x="598931" y="968685"/>
                </a:lnTo>
                <a:close/>
              </a:path>
              <a:path w="899159" h="1012189">
                <a:moveTo>
                  <a:pt x="883569" y="505968"/>
                </a:moveTo>
                <a:lnTo>
                  <a:pt x="598931" y="968685"/>
                </a:lnTo>
                <a:lnTo>
                  <a:pt x="598931" y="989076"/>
                </a:lnTo>
                <a:lnTo>
                  <a:pt x="600855" y="989076"/>
                </a:lnTo>
                <a:lnTo>
                  <a:pt x="897277" y="509016"/>
                </a:lnTo>
                <a:lnTo>
                  <a:pt x="885444" y="509016"/>
                </a:lnTo>
                <a:lnTo>
                  <a:pt x="883569" y="505968"/>
                </a:lnTo>
                <a:close/>
              </a:path>
              <a:path w="899159" h="1012189">
                <a:moveTo>
                  <a:pt x="598931" y="798576"/>
                </a:moveTo>
                <a:lnTo>
                  <a:pt x="0" y="798576"/>
                </a:lnTo>
                <a:lnTo>
                  <a:pt x="0" y="812292"/>
                </a:lnTo>
                <a:lnTo>
                  <a:pt x="586740" y="812292"/>
                </a:lnTo>
                <a:lnTo>
                  <a:pt x="586740" y="804672"/>
                </a:lnTo>
                <a:lnTo>
                  <a:pt x="598931" y="804672"/>
                </a:lnTo>
                <a:lnTo>
                  <a:pt x="598931" y="798576"/>
                </a:lnTo>
                <a:close/>
              </a:path>
              <a:path w="899159" h="1012189">
                <a:moveTo>
                  <a:pt x="598931" y="804672"/>
                </a:moveTo>
                <a:lnTo>
                  <a:pt x="586740" y="804672"/>
                </a:lnTo>
                <a:lnTo>
                  <a:pt x="592835" y="812292"/>
                </a:lnTo>
                <a:lnTo>
                  <a:pt x="598931" y="812292"/>
                </a:lnTo>
                <a:lnTo>
                  <a:pt x="598931" y="804672"/>
                </a:lnTo>
                <a:close/>
              </a:path>
              <a:path w="899159" h="1012189">
                <a:moveTo>
                  <a:pt x="885444" y="502920"/>
                </a:moveTo>
                <a:lnTo>
                  <a:pt x="883569" y="505968"/>
                </a:lnTo>
                <a:lnTo>
                  <a:pt x="885444" y="509016"/>
                </a:lnTo>
                <a:lnTo>
                  <a:pt x="885444" y="502920"/>
                </a:lnTo>
                <a:close/>
              </a:path>
              <a:path w="899159" h="1012189">
                <a:moveTo>
                  <a:pt x="897277" y="502920"/>
                </a:moveTo>
                <a:lnTo>
                  <a:pt x="885444" y="502920"/>
                </a:lnTo>
                <a:lnTo>
                  <a:pt x="885444" y="509016"/>
                </a:lnTo>
                <a:lnTo>
                  <a:pt x="897277" y="509016"/>
                </a:lnTo>
                <a:lnTo>
                  <a:pt x="899159" y="505968"/>
                </a:lnTo>
                <a:lnTo>
                  <a:pt x="897277" y="502920"/>
                </a:lnTo>
                <a:close/>
              </a:path>
              <a:path w="899159" h="1012189">
                <a:moveTo>
                  <a:pt x="600855" y="22860"/>
                </a:moveTo>
                <a:lnTo>
                  <a:pt x="598931" y="22860"/>
                </a:lnTo>
                <a:lnTo>
                  <a:pt x="598931" y="43250"/>
                </a:lnTo>
                <a:lnTo>
                  <a:pt x="883569" y="505968"/>
                </a:lnTo>
                <a:lnTo>
                  <a:pt x="885444" y="502920"/>
                </a:lnTo>
                <a:lnTo>
                  <a:pt x="897277" y="502920"/>
                </a:lnTo>
                <a:lnTo>
                  <a:pt x="600855" y="22860"/>
                </a:lnTo>
                <a:close/>
              </a:path>
              <a:path w="899159" h="1012189">
                <a:moveTo>
                  <a:pt x="586740" y="199644"/>
                </a:moveTo>
                <a:lnTo>
                  <a:pt x="0" y="199644"/>
                </a:lnTo>
                <a:lnTo>
                  <a:pt x="0" y="213360"/>
                </a:lnTo>
                <a:lnTo>
                  <a:pt x="598931" y="213360"/>
                </a:lnTo>
                <a:lnTo>
                  <a:pt x="598931" y="207264"/>
                </a:lnTo>
                <a:lnTo>
                  <a:pt x="586740" y="207264"/>
                </a:lnTo>
                <a:lnTo>
                  <a:pt x="586740" y="199644"/>
                </a:lnTo>
                <a:close/>
              </a:path>
              <a:path w="899159" h="1012189">
                <a:moveTo>
                  <a:pt x="586740" y="0"/>
                </a:moveTo>
                <a:lnTo>
                  <a:pt x="586740" y="207264"/>
                </a:lnTo>
                <a:lnTo>
                  <a:pt x="592835" y="199644"/>
                </a:lnTo>
                <a:lnTo>
                  <a:pt x="598931" y="199644"/>
                </a:lnTo>
                <a:lnTo>
                  <a:pt x="598931" y="43250"/>
                </a:lnTo>
                <a:lnTo>
                  <a:pt x="588264" y="25908"/>
                </a:lnTo>
                <a:lnTo>
                  <a:pt x="598931" y="22860"/>
                </a:lnTo>
                <a:lnTo>
                  <a:pt x="600855" y="22860"/>
                </a:lnTo>
                <a:lnTo>
                  <a:pt x="586740" y="0"/>
                </a:lnTo>
                <a:close/>
              </a:path>
              <a:path w="899159" h="1012189">
                <a:moveTo>
                  <a:pt x="598931" y="199644"/>
                </a:moveTo>
                <a:lnTo>
                  <a:pt x="592835" y="199644"/>
                </a:lnTo>
                <a:lnTo>
                  <a:pt x="586740" y="207264"/>
                </a:lnTo>
                <a:lnTo>
                  <a:pt x="598931" y="207264"/>
                </a:lnTo>
                <a:lnTo>
                  <a:pt x="598931" y="199644"/>
                </a:lnTo>
                <a:close/>
              </a:path>
              <a:path w="899159" h="1012189">
                <a:moveTo>
                  <a:pt x="598931" y="22860"/>
                </a:moveTo>
                <a:lnTo>
                  <a:pt x="588264" y="25908"/>
                </a:lnTo>
                <a:lnTo>
                  <a:pt x="598931" y="43250"/>
                </a:lnTo>
                <a:lnTo>
                  <a:pt x="598931" y="228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5446241" y="3878982"/>
            <a:ext cx="874394" cy="316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latin typeface="Times New Roman"/>
                <a:cs typeface="Times New Roman"/>
              </a:rPr>
              <a:t>support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977870" y="2289583"/>
            <a:ext cx="411879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44170">
              <a:lnSpc>
                <a:spcPct val="100499"/>
              </a:lnSpc>
            </a:pPr>
            <a:r>
              <a:rPr sz="2000" dirty="0">
                <a:latin typeface="Arial"/>
                <a:cs typeface="Arial"/>
              </a:rPr>
              <a:t>•</a:t>
            </a:r>
            <a:r>
              <a:rPr sz="2000" dirty="0">
                <a:latin typeface="微软雅黑"/>
                <a:cs typeface="微软雅黑"/>
              </a:rPr>
              <a:t>共计</a:t>
            </a:r>
            <a:r>
              <a:rPr sz="2000" dirty="0">
                <a:latin typeface="Cambria"/>
                <a:cs typeface="Cambria"/>
              </a:rPr>
              <a:t>CMCs </a:t>
            </a:r>
            <a:r>
              <a:rPr sz="2000" spc="-5" dirty="0">
                <a:latin typeface="Cambria"/>
                <a:cs typeface="Cambria"/>
              </a:rPr>
              <a:t>1523 </a:t>
            </a:r>
            <a:r>
              <a:rPr sz="2000" spc="-5" dirty="0">
                <a:latin typeface="微软雅黑"/>
                <a:cs typeface="微软雅黑"/>
              </a:rPr>
              <a:t>项</a:t>
            </a:r>
            <a:r>
              <a:rPr sz="2000" spc="-5" dirty="0" smtClean="0">
                <a:latin typeface="Cambria"/>
                <a:cs typeface="Cambria"/>
              </a:rPr>
              <a:t>/</a:t>
            </a:r>
            <a:r>
              <a:rPr lang="en-US" sz="2000" spc="-5" dirty="0" smtClean="0">
                <a:latin typeface="Cambria"/>
                <a:cs typeface="Cambria"/>
              </a:rPr>
              <a:t> </a:t>
            </a:r>
            <a:r>
              <a:rPr sz="2000" spc="-5" dirty="0" smtClean="0">
                <a:latin typeface="Cambria"/>
                <a:cs typeface="Cambria"/>
              </a:rPr>
              <a:t>1523</a:t>
            </a:r>
            <a:r>
              <a:rPr sz="2000" spc="-50" dirty="0" smtClean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CMCs  published </a:t>
            </a:r>
            <a:r>
              <a:rPr lang="en-US" sz="2000" dirty="0" smtClean="0">
                <a:latin typeface="Cambria"/>
                <a:cs typeface="Cambria"/>
              </a:rPr>
              <a:t>in</a:t>
            </a:r>
            <a:r>
              <a:rPr sz="2000" dirty="0" smtClean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BIPM</a:t>
            </a:r>
            <a:r>
              <a:rPr sz="2000" spc="-110" dirty="0">
                <a:latin typeface="Cambria"/>
                <a:cs typeface="Cambria"/>
              </a:rPr>
              <a:t> </a:t>
            </a:r>
            <a:r>
              <a:rPr sz="2000" spc="-25" dirty="0" smtClean="0">
                <a:latin typeface="Cambria"/>
                <a:cs typeface="Cambria"/>
              </a:rPr>
              <a:t>KCDB</a:t>
            </a:r>
            <a:endParaRPr sz="2000" dirty="0">
              <a:latin typeface="Cambria"/>
              <a:cs typeface="Cambria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6094476" y="4572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094476" y="4572000"/>
            <a:ext cx="5472683" cy="170992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083808" y="4572000"/>
            <a:ext cx="5487923" cy="170992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094476" y="4572000"/>
            <a:ext cx="5477510" cy="1714500"/>
          </a:xfrm>
          <a:custGeom>
            <a:avLst/>
            <a:gdLst/>
            <a:ahLst/>
            <a:cxnLst/>
            <a:rect l="l" t="t" r="r" b="b"/>
            <a:pathLst>
              <a:path w="5477509" h="1714500">
                <a:moveTo>
                  <a:pt x="7620" y="0"/>
                </a:moveTo>
                <a:lnTo>
                  <a:pt x="0" y="0"/>
                </a:lnTo>
                <a:lnTo>
                  <a:pt x="0" y="1014222"/>
                </a:lnTo>
                <a:lnTo>
                  <a:pt x="10668" y="1083564"/>
                </a:lnTo>
                <a:lnTo>
                  <a:pt x="19812" y="1121664"/>
                </a:lnTo>
                <a:lnTo>
                  <a:pt x="30479" y="1158240"/>
                </a:lnTo>
                <a:lnTo>
                  <a:pt x="42672" y="1196340"/>
                </a:lnTo>
                <a:lnTo>
                  <a:pt x="73151" y="1266444"/>
                </a:lnTo>
                <a:lnTo>
                  <a:pt x="109727" y="1333500"/>
                </a:lnTo>
                <a:lnTo>
                  <a:pt x="152400" y="1397508"/>
                </a:lnTo>
                <a:lnTo>
                  <a:pt x="201168" y="1455420"/>
                </a:lnTo>
                <a:lnTo>
                  <a:pt x="254508" y="1508760"/>
                </a:lnTo>
                <a:lnTo>
                  <a:pt x="283463" y="1534668"/>
                </a:lnTo>
                <a:lnTo>
                  <a:pt x="376427" y="1600200"/>
                </a:lnTo>
                <a:lnTo>
                  <a:pt x="443483" y="1636776"/>
                </a:lnTo>
                <a:lnTo>
                  <a:pt x="513588" y="1667256"/>
                </a:lnTo>
                <a:lnTo>
                  <a:pt x="551688" y="1679448"/>
                </a:lnTo>
                <a:lnTo>
                  <a:pt x="626364" y="1699260"/>
                </a:lnTo>
                <a:lnTo>
                  <a:pt x="665988" y="1705356"/>
                </a:lnTo>
                <a:lnTo>
                  <a:pt x="705612" y="1709927"/>
                </a:lnTo>
                <a:lnTo>
                  <a:pt x="745235" y="1712976"/>
                </a:lnTo>
                <a:lnTo>
                  <a:pt x="786383" y="1714500"/>
                </a:lnTo>
                <a:lnTo>
                  <a:pt x="4686300" y="1714500"/>
                </a:lnTo>
                <a:lnTo>
                  <a:pt x="4727448" y="1712976"/>
                </a:lnTo>
                <a:lnTo>
                  <a:pt x="4767072" y="1709927"/>
                </a:lnTo>
                <a:lnTo>
                  <a:pt x="4806696" y="1705356"/>
                </a:lnTo>
                <a:lnTo>
                  <a:pt x="4821936" y="1702308"/>
                </a:lnTo>
                <a:lnTo>
                  <a:pt x="786383" y="1702308"/>
                </a:lnTo>
                <a:lnTo>
                  <a:pt x="745235" y="1700784"/>
                </a:lnTo>
                <a:lnTo>
                  <a:pt x="705612" y="1697736"/>
                </a:lnTo>
                <a:lnTo>
                  <a:pt x="667512" y="1693164"/>
                </a:lnTo>
                <a:lnTo>
                  <a:pt x="591312" y="1677924"/>
                </a:lnTo>
                <a:lnTo>
                  <a:pt x="554735" y="1667256"/>
                </a:lnTo>
                <a:lnTo>
                  <a:pt x="518159" y="1655064"/>
                </a:lnTo>
                <a:lnTo>
                  <a:pt x="448055" y="1624584"/>
                </a:lnTo>
                <a:lnTo>
                  <a:pt x="382524" y="1589532"/>
                </a:lnTo>
                <a:lnTo>
                  <a:pt x="350520" y="1568195"/>
                </a:lnTo>
                <a:lnTo>
                  <a:pt x="291084" y="1524000"/>
                </a:lnTo>
                <a:lnTo>
                  <a:pt x="236220" y="1473708"/>
                </a:lnTo>
                <a:lnTo>
                  <a:pt x="185927" y="1418844"/>
                </a:lnTo>
                <a:lnTo>
                  <a:pt x="161544" y="1388364"/>
                </a:lnTo>
                <a:lnTo>
                  <a:pt x="120396" y="1327404"/>
                </a:lnTo>
                <a:lnTo>
                  <a:pt x="83820" y="1260348"/>
                </a:lnTo>
                <a:lnTo>
                  <a:pt x="54863" y="1191768"/>
                </a:lnTo>
                <a:lnTo>
                  <a:pt x="42672" y="1155192"/>
                </a:lnTo>
                <a:lnTo>
                  <a:pt x="32003" y="1118616"/>
                </a:lnTo>
                <a:lnTo>
                  <a:pt x="22860" y="1080516"/>
                </a:lnTo>
                <a:lnTo>
                  <a:pt x="16763" y="1042416"/>
                </a:lnTo>
                <a:lnTo>
                  <a:pt x="12191" y="1002791"/>
                </a:lnTo>
                <a:lnTo>
                  <a:pt x="9144" y="963168"/>
                </a:lnTo>
                <a:lnTo>
                  <a:pt x="7620" y="923544"/>
                </a:lnTo>
                <a:lnTo>
                  <a:pt x="7620" y="0"/>
                </a:lnTo>
                <a:close/>
              </a:path>
              <a:path w="5477509" h="1714500">
                <a:moveTo>
                  <a:pt x="5477256" y="0"/>
                </a:moveTo>
                <a:lnTo>
                  <a:pt x="5463540" y="0"/>
                </a:lnTo>
                <a:lnTo>
                  <a:pt x="5463422" y="964691"/>
                </a:lnTo>
                <a:lnTo>
                  <a:pt x="5460492" y="1002791"/>
                </a:lnTo>
                <a:lnTo>
                  <a:pt x="5455920" y="1042416"/>
                </a:lnTo>
                <a:lnTo>
                  <a:pt x="5448300" y="1080516"/>
                </a:lnTo>
                <a:lnTo>
                  <a:pt x="5439156" y="1118616"/>
                </a:lnTo>
                <a:lnTo>
                  <a:pt x="5416296" y="1191768"/>
                </a:lnTo>
                <a:lnTo>
                  <a:pt x="5387340" y="1260348"/>
                </a:lnTo>
                <a:lnTo>
                  <a:pt x="5370576" y="1295400"/>
                </a:lnTo>
                <a:lnTo>
                  <a:pt x="5330952" y="1359408"/>
                </a:lnTo>
                <a:lnTo>
                  <a:pt x="5286756" y="1418844"/>
                </a:lnTo>
                <a:lnTo>
                  <a:pt x="5236464" y="1473708"/>
                </a:lnTo>
                <a:lnTo>
                  <a:pt x="5180076" y="1524000"/>
                </a:lnTo>
                <a:lnTo>
                  <a:pt x="5120640" y="1569720"/>
                </a:lnTo>
                <a:lnTo>
                  <a:pt x="5056632" y="1607820"/>
                </a:lnTo>
                <a:lnTo>
                  <a:pt x="4988052" y="1641348"/>
                </a:lnTo>
                <a:lnTo>
                  <a:pt x="4917948" y="1667256"/>
                </a:lnTo>
                <a:lnTo>
                  <a:pt x="4879848" y="1677924"/>
                </a:lnTo>
                <a:lnTo>
                  <a:pt x="4803648" y="1693164"/>
                </a:lnTo>
                <a:lnTo>
                  <a:pt x="4765548" y="1697736"/>
                </a:lnTo>
                <a:lnTo>
                  <a:pt x="4725924" y="1700784"/>
                </a:lnTo>
                <a:lnTo>
                  <a:pt x="4686300" y="1702308"/>
                </a:lnTo>
                <a:lnTo>
                  <a:pt x="4821936" y="1702308"/>
                </a:lnTo>
                <a:lnTo>
                  <a:pt x="4884420" y="1690115"/>
                </a:lnTo>
                <a:lnTo>
                  <a:pt x="4994148" y="1652015"/>
                </a:lnTo>
                <a:lnTo>
                  <a:pt x="5029200" y="1636776"/>
                </a:lnTo>
                <a:lnTo>
                  <a:pt x="5096256" y="1600200"/>
                </a:lnTo>
                <a:lnTo>
                  <a:pt x="5128259" y="1578864"/>
                </a:lnTo>
                <a:lnTo>
                  <a:pt x="5189220" y="1533144"/>
                </a:lnTo>
                <a:lnTo>
                  <a:pt x="5245608" y="1482852"/>
                </a:lnTo>
                <a:lnTo>
                  <a:pt x="5295900" y="1426464"/>
                </a:lnTo>
                <a:lnTo>
                  <a:pt x="5320283" y="1395984"/>
                </a:lnTo>
                <a:lnTo>
                  <a:pt x="5362956" y="1333500"/>
                </a:lnTo>
                <a:lnTo>
                  <a:pt x="5399532" y="1266444"/>
                </a:lnTo>
                <a:lnTo>
                  <a:pt x="5414772" y="1231392"/>
                </a:lnTo>
                <a:lnTo>
                  <a:pt x="5428488" y="1194816"/>
                </a:lnTo>
                <a:lnTo>
                  <a:pt x="5440680" y="1158240"/>
                </a:lnTo>
                <a:lnTo>
                  <a:pt x="5451348" y="1121664"/>
                </a:lnTo>
                <a:lnTo>
                  <a:pt x="5460492" y="1083564"/>
                </a:lnTo>
                <a:lnTo>
                  <a:pt x="5468112" y="1043940"/>
                </a:lnTo>
                <a:lnTo>
                  <a:pt x="5472683" y="1004316"/>
                </a:lnTo>
                <a:lnTo>
                  <a:pt x="5475732" y="964691"/>
                </a:lnTo>
                <a:lnTo>
                  <a:pt x="5477256" y="923544"/>
                </a:lnTo>
                <a:lnTo>
                  <a:pt x="5477256" y="0"/>
                </a:lnTo>
                <a:close/>
              </a:path>
            </a:pathLst>
          </a:custGeom>
          <a:solidFill>
            <a:srgbClr val="F692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7047949" y="3832462"/>
            <a:ext cx="4422140" cy="19184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5" dirty="0">
                <a:latin typeface="Cambria"/>
                <a:cs typeface="Cambria"/>
              </a:rPr>
              <a:t>International</a:t>
            </a:r>
            <a:r>
              <a:rPr sz="2800" b="1" spc="-95" dirty="0">
                <a:latin typeface="Cambria"/>
                <a:cs typeface="Cambria"/>
              </a:rPr>
              <a:t> </a:t>
            </a:r>
            <a:r>
              <a:rPr sz="2800" b="1" spc="-5" dirty="0">
                <a:latin typeface="Cambria"/>
                <a:cs typeface="Cambria"/>
              </a:rPr>
              <a:t>Comparisons</a:t>
            </a:r>
            <a:endParaRPr sz="2800" dirty="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775"/>
              </a:spcBef>
            </a:pPr>
            <a:r>
              <a:rPr sz="2000" dirty="0">
                <a:latin typeface="Arial"/>
                <a:cs typeface="Arial"/>
              </a:rPr>
              <a:t>•</a:t>
            </a:r>
            <a:r>
              <a:rPr sz="2000" dirty="0">
                <a:latin typeface="Cambria"/>
                <a:cs typeface="Cambria"/>
              </a:rPr>
              <a:t>2017</a:t>
            </a:r>
            <a:r>
              <a:rPr sz="2000" dirty="0">
                <a:latin typeface="微软雅黑"/>
                <a:cs typeface="微软雅黑"/>
              </a:rPr>
              <a:t>年新增主导国际比对 </a:t>
            </a:r>
            <a:r>
              <a:rPr sz="2000" dirty="0">
                <a:latin typeface="Cambria"/>
                <a:cs typeface="Cambria"/>
              </a:rPr>
              <a:t>9</a:t>
            </a:r>
            <a:r>
              <a:rPr sz="2000" dirty="0">
                <a:latin typeface="微软雅黑"/>
                <a:cs typeface="微软雅黑"/>
              </a:rPr>
              <a:t>项</a:t>
            </a:r>
            <a:r>
              <a:rPr sz="2000" dirty="0">
                <a:latin typeface="Cambria"/>
                <a:cs typeface="Cambria"/>
              </a:rPr>
              <a:t>/pilot</a:t>
            </a:r>
            <a:r>
              <a:rPr sz="2000" spc="-275" dirty="0">
                <a:latin typeface="Cambria"/>
                <a:cs typeface="Cambria"/>
              </a:rPr>
              <a:t> </a:t>
            </a:r>
            <a:r>
              <a:rPr lang="en-US" sz="2000" spc="-275" dirty="0" err="1" smtClean="0">
                <a:latin typeface="Cambria"/>
                <a:cs typeface="Cambria"/>
              </a:rPr>
              <a:t>ed</a:t>
            </a:r>
            <a:r>
              <a:rPr lang="en-US" sz="2000" spc="-275" dirty="0" smtClean="0">
                <a:latin typeface="Cambria"/>
                <a:cs typeface="Cambria"/>
              </a:rPr>
              <a:t> </a:t>
            </a:r>
            <a:r>
              <a:rPr sz="2000" dirty="0" smtClean="0">
                <a:latin typeface="Cambria"/>
                <a:cs typeface="Cambria"/>
              </a:rPr>
              <a:t>9</a:t>
            </a:r>
            <a:r>
              <a:rPr lang="en-US" sz="2000" dirty="0" smtClean="0">
                <a:latin typeface="Cambria"/>
                <a:cs typeface="Cambria"/>
              </a:rPr>
              <a:t> international comparisons</a:t>
            </a:r>
            <a:endParaRPr sz="2000" dirty="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latin typeface="Arial"/>
                <a:cs typeface="Arial"/>
              </a:rPr>
              <a:t>•</a:t>
            </a:r>
            <a:r>
              <a:rPr sz="2000" spc="-5" dirty="0">
                <a:latin typeface="Cambria"/>
                <a:cs typeface="Cambria"/>
              </a:rPr>
              <a:t>2017</a:t>
            </a:r>
            <a:r>
              <a:rPr sz="2000" spc="-5" dirty="0">
                <a:latin typeface="微软雅黑"/>
                <a:cs typeface="微软雅黑"/>
              </a:rPr>
              <a:t>年参与比对 </a:t>
            </a:r>
            <a:r>
              <a:rPr sz="2000" dirty="0">
                <a:latin typeface="Cambria"/>
                <a:cs typeface="Cambria"/>
              </a:rPr>
              <a:t>98</a:t>
            </a:r>
            <a:r>
              <a:rPr sz="2000" dirty="0">
                <a:latin typeface="微软雅黑"/>
                <a:cs typeface="微软雅黑"/>
              </a:rPr>
              <a:t>项</a:t>
            </a:r>
            <a:r>
              <a:rPr sz="2000" dirty="0">
                <a:latin typeface="Cambria"/>
                <a:cs typeface="Cambria"/>
              </a:rPr>
              <a:t>/</a:t>
            </a:r>
            <a:r>
              <a:rPr sz="2000" dirty="0" smtClean="0">
                <a:latin typeface="Cambria"/>
                <a:cs typeface="Cambria"/>
              </a:rPr>
              <a:t>participated</a:t>
            </a:r>
            <a:r>
              <a:rPr lang="en-US" sz="2000" dirty="0" smtClean="0">
                <a:latin typeface="Cambria"/>
                <a:cs typeface="Cambria"/>
              </a:rPr>
              <a:t> in</a:t>
            </a:r>
            <a:r>
              <a:rPr sz="2000" spc="-245" dirty="0" smtClean="0">
                <a:latin typeface="Cambria"/>
                <a:cs typeface="Cambria"/>
              </a:rPr>
              <a:t> </a:t>
            </a:r>
            <a:r>
              <a:rPr sz="2000" dirty="0" smtClean="0">
                <a:latin typeface="Cambria"/>
                <a:cs typeface="Cambria"/>
              </a:rPr>
              <a:t>98</a:t>
            </a:r>
            <a:r>
              <a:rPr lang="en-US" sz="2000" dirty="0" smtClean="0">
                <a:latin typeface="Cambria"/>
                <a:cs typeface="Cambria"/>
              </a:rPr>
              <a:t> international comparisons</a:t>
            </a:r>
            <a:endParaRPr sz="2000" dirty="0">
              <a:latin typeface="Cambria"/>
              <a:cs typeface="Cambria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953256" y="3071810"/>
            <a:ext cx="2337816" cy="45720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5632121" y="3595182"/>
            <a:ext cx="88180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b="1" spc="-5" dirty="0">
                <a:latin typeface="宋体"/>
                <a:cs typeface="宋体"/>
              </a:rPr>
              <a:t>支撑</a:t>
            </a:r>
            <a:endParaRPr sz="2000" dirty="0">
              <a:latin typeface="宋体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43989" y="1949249"/>
            <a:ext cx="45719" cy="71495"/>
          </a:xfrm>
          <a:custGeom>
            <a:avLst/>
            <a:gdLst/>
            <a:ahLst/>
            <a:cxnLst/>
            <a:rect l="l" t="t" r="r" b="b"/>
            <a:pathLst>
              <a:path w="41910" h="72389">
                <a:moveTo>
                  <a:pt x="0" y="0"/>
                </a:moveTo>
                <a:lnTo>
                  <a:pt x="0" y="208"/>
                </a:lnTo>
                <a:lnTo>
                  <a:pt x="186" y="208"/>
                </a:lnTo>
                <a:lnTo>
                  <a:pt x="0" y="0"/>
                </a:lnTo>
                <a:close/>
              </a:path>
              <a:path w="41910" h="72389">
                <a:moveTo>
                  <a:pt x="4571" y="5959"/>
                </a:moveTo>
                <a:lnTo>
                  <a:pt x="4571" y="6304"/>
                </a:lnTo>
                <a:lnTo>
                  <a:pt x="4803" y="6304"/>
                </a:lnTo>
                <a:lnTo>
                  <a:pt x="4571" y="5959"/>
                </a:lnTo>
                <a:close/>
              </a:path>
              <a:path w="41910" h="72389">
                <a:moveTo>
                  <a:pt x="41147" y="71099"/>
                </a:moveTo>
                <a:lnTo>
                  <a:pt x="41147" y="71836"/>
                </a:lnTo>
                <a:lnTo>
                  <a:pt x="41351" y="71836"/>
                </a:lnTo>
                <a:lnTo>
                  <a:pt x="41147" y="71099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119" y="1753947"/>
            <a:ext cx="871262" cy="2799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71119" y="1753947"/>
            <a:ext cx="871604" cy="2799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54785" y="1954806"/>
            <a:ext cx="91315" cy="790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94944" y="731519"/>
            <a:ext cx="2852928" cy="2011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-12700" y="303923"/>
            <a:ext cx="12214860" cy="5378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69290" algn="l"/>
                <a:tab pos="12201525" algn="l"/>
              </a:tabLst>
            </a:pPr>
            <a:r>
              <a:rPr sz="3450" b="0" i="1" u="heavy" spc="-40" dirty="0">
                <a:solidFill>
                  <a:srgbClr val="558ED5"/>
                </a:solidFill>
                <a:latin typeface="Times New Roman"/>
                <a:cs typeface="Times New Roman"/>
              </a:rPr>
              <a:t> 	</a:t>
            </a:r>
            <a:r>
              <a:rPr sz="3450" b="0" i="1" u="heavy" spc="-150" dirty="0">
                <a:solidFill>
                  <a:srgbClr val="558ED5"/>
                </a:solidFill>
                <a:latin typeface="宋体"/>
                <a:cs typeface="宋体"/>
              </a:rPr>
              <a:t>内</a:t>
            </a:r>
            <a:r>
              <a:rPr sz="3450" b="0" i="1" u="heavy" spc="-860" dirty="0">
                <a:solidFill>
                  <a:srgbClr val="558ED5"/>
                </a:solidFill>
                <a:latin typeface="宋体"/>
                <a:cs typeface="宋体"/>
              </a:rPr>
              <a:t> </a:t>
            </a:r>
            <a:r>
              <a:rPr sz="3450" b="0" i="1" u="heavy" spc="-150" dirty="0">
                <a:solidFill>
                  <a:srgbClr val="558ED5"/>
                </a:solidFill>
                <a:latin typeface="宋体"/>
                <a:cs typeface="宋体"/>
              </a:rPr>
              <a:t>容</a:t>
            </a:r>
            <a:r>
              <a:rPr sz="3450" b="0" i="1" u="heavy" spc="-850" dirty="0">
                <a:solidFill>
                  <a:srgbClr val="558ED5"/>
                </a:solidFill>
                <a:latin typeface="宋体"/>
                <a:cs typeface="宋体"/>
              </a:rPr>
              <a:t> </a:t>
            </a:r>
            <a:r>
              <a:rPr i="1" u="heavy" dirty="0">
                <a:solidFill>
                  <a:srgbClr val="558ED5"/>
                </a:solidFill>
                <a:latin typeface="Arial"/>
                <a:cs typeface="Arial"/>
              </a:rPr>
              <a:t>Contents	</a:t>
            </a:r>
            <a:endParaRPr sz="345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605144" y="2092484"/>
            <a:ext cx="812944" cy="307303"/>
          </a:xfrm>
          <a:custGeom>
            <a:avLst/>
            <a:gdLst/>
            <a:ahLst/>
            <a:cxnLst/>
            <a:rect l="l" t="t" r="r" b="b"/>
            <a:pathLst>
              <a:path w="894080" h="311150">
                <a:moveTo>
                  <a:pt x="376481" y="307006"/>
                </a:moveTo>
                <a:lnTo>
                  <a:pt x="389236" y="308641"/>
                </a:lnTo>
                <a:lnTo>
                  <a:pt x="401641" y="309166"/>
                </a:lnTo>
                <a:lnTo>
                  <a:pt x="386217" y="307979"/>
                </a:lnTo>
                <a:lnTo>
                  <a:pt x="376481" y="307006"/>
                </a:lnTo>
                <a:close/>
              </a:path>
              <a:path w="894080" h="311150">
                <a:moveTo>
                  <a:pt x="330655" y="300751"/>
                </a:moveTo>
                <a:lnTo>
                  <a:pt x="334917" y="301677"/>
                </a:lnTo>
                <a:lnTo>
                  <a:pt x="345507" y="303035"/>
                </a:lnTo>
                <a:lnTo>
                  <a:pt x="337449" y="301883"/>
                </a:lnTo>
                <a:lnTo>
                  <a:pt x="330655" y="300751"/>
                </a:lnTo>
                <a:close/>
              </a:path>
              <a:path w="894080" h="311150">
                <a:moveTo>
                  <a:pt x="273420" y="287400"/>
                </a:moveTo>
                <a:lnTo>
                  <a:pt x="283115" y="290425"/>
                </a:lnTo>
                <a:lnTo>
                  <a:pt x="289836" y="291885"/>
                </a:lnTo>
                <a:lnTo>
                  <a:pt x="281061" y="289691"/>
                </a:lnTo>
                <a:lnTo>
                  <a:pt x="276489" y="288167"/>
                </a:lnTo>
                <a:lnTo>
                  <a:pt x="273420" y="287400"/>
                </a:lnTo>
                <a:close/>
              </a:path>
              <a:path w="894080" h="311150">
                <a:moveTo>
                  <a:pt x="233362" y="274808"/>
                </a:moveTo>
                <a:lnTo>
                  <a:pt x="234252" y="275178"/>
                </a:lnTo>
                <a:lnTo>
                  <a:pt x="237726" y="276262"/>
                </a:lnTo>
                <a:lnTo>
                  <a:pt x="233362" y="274808"/>
                </a:lnTo>
                <a:close/>
              </a:path>
              <a:path w="894080" h="311150">
                <a:moveTo>
                  <a:pt x="227252" y="272263"/>
                </a:moveTo>
                <a:lnTo>
                  <a:pt x="231229" y="273920"/>
                </a:lnTo>
                <a:lnTo>
                  <a:pt x="229245" y="272927"/>
                </a:lnTo>
                <a:lnTo>
                  <a:pt x="227252" y="272263"/>
                </a:lnTo>
                <a:close/>
              </a:path>
              <a:path w="894080" h="311150">
                <a:moveTo>
                  <a:pt x="221141" y="269718"/>
                </a:moveTo>
                <a:lnTo>
                  <a:pt x="222107" y="270120"/>
                </a:lnTo>
                <a:lnTo>
                  <a:pt x="221625" y="269879"/>
                </a:lnTo>
                <a:lnTo>
                  <a:pt x="221141" y="269718"/>
                </a:lnTo>
                <a:close/>
              </a:path>
              <a:path w="894080" h="311150">
                <a:moveTo>
                  <a:pt x="202810" y="262084"/>
                </a:moveTo>
                <a:lnTo>
                  <a:pt x="203862" y="262522"/>
                </a:lnTo>
                <a:lnTo>
                  <a:pt x="203337" y="262259"/>
                </a:lnTo>
                <a:lnTo>
                  <a:pt x="202810" y="262084"/>
                </a:lnTo>
                <a:close/>
              </a:path>
              <a:path w="894080" h="311150">
                <a:moveTo>
                  <a:pt x="174840" y="248773"/>
                </a:moveTo>
                <a:lnTo>
                  <a:pt x="188748" y="256227"/>
                </a:lnTo>
                <a:lnTo>
                  <a:pt x="194740" y="258723"/>
                </a:lnTo>
                <a:lnTo>
                  <a:pt x="174840" y="248773"/>
                </a:lnTo>
                <a:close/>
              </a:path>
              <a:path w="894080" h="311150">
                <a:moveTo>
                  <a:pt x="153664" y="237423"/>
                </a:moveTo>
                <a:lnTo>
                  <a:pt x="157924" y="239706"/>
                </a:lnTo>
                <a:lnTo>
                  <a:pt x="157617" y="239399"/>
                </a:lnTo>
                <a:lnTo>
                  <a:pt x="153664" y="237423"/>
                </a:lnTo>
                <a:close/>
              </a:path>
              <a:path w="894080" h="311150">
                <a:moveTo>
                  <a:pt x="144103" y="231880"/>
                </a:moveTo>
                <a:lnTo>
                  <a:pt x="147023" y="233863"/>
                </a:lnTo>
                <a:lnTo>
                  <a:pt x="148071" y="234425"/>
                </a:lnTo>
                <a:lnTo>
                  <a:pt x="146949" y="233303"/>
                </a:lnTo>
                <a:lnTo>
                  <a:pt x="144103" y="231880"/>
                </a:lnTo>
                <a:close/>
              </a:path>
              <a:path w="894080" h="311150">
                <a:moveTo>
                  <a:pt x="118583" y="214548"/>
                </a:moveTo>
                <a:lnTo>
                  <a:pt x="120039" y="215537"/>
                </a:lnTo>
                <a:lnTo>
                  <a:pt x="119517" y="215015"/>
                </a:lnTo>
                <a:lnTo>
                  <a:pt x="118583" y="214548"/>
                </a:lnTo>
                <a:close/>
              </a:path>
              <a:path w="894080" h="311150">
                <a:moveTo>
                  <a:pt x="114329" y="211660"/>
                </a:moveTo>
                <a:lnTo>
                  <a:pt x="115289" y="212311"/>
                </a:lnTo>
                <a:lnTo>
                  <a:pt x="114945" y="211967"/>
                </a:lnTo>
                <a:lnTo>
                  <a:pt x="114329" y="211660"/>
                </a:lnTo>
                <a:close/>
              </a:path>
              <a:path w="894080" h="311150">
                <a:moveTo>
                  <a:pt x="105558" y="204988"/>
                </a:moveTo>
                <a:lnTo>
                  <a:pt x="109497" y="208378"/>
                </a:lnTo>
                <a:lnTo>
                  <a:pt x="110539" y="209085"/>
                </a:lnTo>
                <a:lnTo>
                  <a:pt x="107325" y="205871"/>
                </a:lnTo>
                <a:lnTo>
                  <a:pt x="105558" y="204988"/>
                </a:lnTo>
                <a:close/>
              </a:path>
              <a:path w="894080" h="311150">
                <a:moveTo>
                  <a:pt x="88648" y="190437"/>
                </a:moveTo>
                <a:lnTo>
                  <a:pt x="90043" y="191637"/>
                </a:lnTo>
                <a:lnTo>
                  <a:pt x="89037" y="190631"/>
                </a:lnTo>
                <a:lnTo>
                  <a:pt x="88648" y="190437"/>
                </a:lnTo>
                <a:close/>
              </a:path>
              <a:path w="894080" h="311150">
                <a:moveTo>
                  <a:pt x="73306" y="176424"/>
                </a:moveTo>
                <a:lnTo>
                  <a:pt x="76591" y="180062"/>
                </a:lnTo>
                <a:lnTo>
                  <a:pt x="79118" y="182236"/>
                </a:lnTo>
                <a:lnTo>
                  <a:pt x="73306" y="176424"/>
                </a:lnTo>
                <a:close/>
              </a:path>
              <a:path w="894080" h="311150">
                <a:moveTo>
                  <a:pt x="59099" y="160693"/>
                </a:moveTo>
                <a:lnTo>
                  <a:pt x="60081" y="161781"/>
                </a:lnTo>
                <a:lnTo>
                  <a:pt x="59099" y="160693"/>
                </a:lnTo>
                <a:close/>
              </a:path>
              <a:path w="894080" h="311150">
                <a:moveTo>
                  <a:pt x="47881" y="147959"/>
                </a:moveTo>
                <a:lnTo>
                  <a:pt x="48726" y="149207"/>
                </a:lnTo>
                <a:lnTo>
                  <a:pt x="52461" y="153344"/>
                </a:lnTo>
                <a:lnTo>
                  <a:pt x="52461" y="152531"/>
                </a:lnTo>
                <a:lnTo>
                  <a:pt x="47881" y="147959"/>
                </a:lnTo>
                <a:close/>
              </a:path>
              <a:path w="894080" h="311150">
                <a:moveTo>
                  <a:pt x="44672" y="143218"/>
                </a:moveTo>
                <a:lnTo>
                  <a:pt x="46365" y="145720"/>
                </a:lnTo>
                <a:lnTo>
                  <a:pt x="46365" y="144911"/>
                </a:lnTo>
                <a:lnTo>
                  <a:pt x="44672" y="143218"/>
                </a:lnTo>
                <a:close/>
              </a:path>
              <a:path w="894080" h="311150">
                <a:moveTo>
                  <a:pt x="41480" y="138503"/>
                </a:moveTo>
                <a:lnTo>
                  <a:pt x="41793" y="138965"/>
                </a:lnTo>
                <a:lnTo>
                  <a:pt x="41793" y="138815"/>
                </a:lnTo>
                <a:lnTo>
                  <a:pt x="41480" y="138503"/>
                </a:lnTo>
                <a:close/>
              </a:path>
              <a:path w="894080" h="311150">
                <a:moveTo>
                  <a:pt x="38288" y="133787"/>
                </a:moveTo>
                <a:lnTo>
                  <a:pt x="38745" y="134462"/>
                </a:lnTo>
                <a:lnTo>
                  <a:pt x="38745" y="134243"/>
                </a:lnTo>
                <a:lnTo>
                  <a:pt x="38288" y="133787"/>
                </a:lnTo>
                <a:close/>
              </a:path>
              <a:path w="894080" h="311150">
                <a:moveTo>
                  <a:pt x="35096" y="129071"/>
                </a:moveTo>
                <a:lnTo>
                  <a:pt x="35697" y="129958"/>
                </a:lnTo>
                <a:lnTo>
                  <a:pt x="35697" y="129671"/>
                </a:lnTo>
                <a:lnTo>
                  <a:pt x="35096" y="129071"/>
                </a:lnTo>
                <a:close/>
              </a:path>
              <a:path w="894080" h="311150">
                <a:moveTo>
                  <a:pt x="31904" y="124355"/>
                </a:moveTo>
                <a:lnTo>
                  <a:pt x="32649" y="125455"/>
                </a:lnTo>
                <a:lnTo>
                  <a:pt x="32649" y="125099"/>
                </a:lnTo>
                <a:lnTo>
                  <a:pt x="31904" y="124355"/>
                </a:lnTo>
                <a:close/>
              </a:path>
              <a:path w="894080" h="311150">
                <a:moveTo>
                  <a:pt x="29601" y="120527"/>
                </a:moveTo>
                <a:lnTo>
                  <a:pt x="29314" y="120527"/>
                </a:lnTo>
                <a:lnTo>
                  <a:pt x="29601" y="120952"/>
                </a:lnTo>
                <a:lnTo>
                  <a:pt x="29601" y="120527"/>
                </a:lnTo>
                <a:close/>
              </a:path>
              <a:path w="894080" h="311150">
                <a:moveTo>
                  <a:pt x="26553" y="115955"/>
                </a:moveTo>
                <a:lnTo>
                  <a:pt x="26250" y="115955"/>
                </a:lnTo>
                <a:lnTo>
                  <a:pt x="26321" y="116105"/>
                </a:lnTo>
                <a:lnTo>
                  <a:pt x="28077" y="118700"/>
                </a:lnTo>
                <a:lnTo>
                  <a:pt x="28077" y="117479"/>
                </a:lnTo>
                <a:lnTo>
                  <a:pt x="26553" y="115955"/>
                </a:lnTo>
                <a:close/>
              </a:path>
              <a:path w="894080" h="311150">
                <a:moveTo>
                  <a:pt x="25029" y="112907"/>
                </a:moveTo>
                <a:lnTo>
                  <a:pt x="24814" y="112907"/>
                </a:lnTo>
                <a:lnTo>
                  <a:pt x="25029" y="113365"/>
                </a:lnTo>
                <a:lnTo>
                  <a:pt x="25029" y="112907"/>
                </a:lnTo>
                <a:close/>
              </a:path>
              <a:path w="894080" h="311150">
                <a:moveTo>
                  <a:pt x="23505" y="109859"/>
                </a:moveTo>
                <a:lnTo>
                  <a:pt x="23377" y="109859"/>
                </a:lnTo>
                <a:lnTo>
                  <a:pt x="23505" y="110132"/>
                </a:lnTo>
                <a:lnTo>
                  <a:pt x="23505" y="109859"/>
                </a:lnTo>
                <a:close/>
              </a:path>
              <a:path w="894080" h="311150">
                <a:moveTo>
                  <a:pt x="14361" y="90047"/>
                </a:moveTo>
                <a:lnTo>
                  <a:pt x="14039" y="90047"/>
                </a:lnTo>
                <a:lnTo>
                  <a:pt x="14361" y="90731"/>
                </a:lnTo>
                <a:lnTo>
                  <a:pt x="14361" y="90047"/>
                </a:lnTo>
                <a:close/>
              </a:path>
              <a:path w="894080" h="311150">
                <a:moveTo>
                  <a:pt x="12837" y="86999"/>
                </a:moveTo>
                <a:lnTo>
                  <a:pt x="12603" y="86999"/>
                </a:lnTo>
                <a:lnTo>
                  <a:pt x="12837" y="87498"/>
                </a:lnTo>
                <a:lnTo>
                  <a:pt x="12837" y="86999"/>
                </a:lnTo>
                <a:close/>
              </a:path>
              <a:path w="894080" h="311150">
                <a:moveTo>
                  <a:pt x="11313" y="83951"/>
                </a:moveTo>
                <a:lnTo>
                  <a:pt x="11166" y="83951"/>
                </a:lnTo>
                <a:lnTo>
                  <a:pt x="11313" y="84264"/>
                </a:lnTo>
                <a:lnTo>
                  <a:pt x="11313" y="83951"/>
                </a:lnTo>
                <a:close/>
              </a:path>
              <a:path w="894080" h="311150">
                <a:moveTo>
                  <a:pt x="9789" y="79379"/>
                </a:moveTo>
                <a:lnTo>
                  <a:pt x="9333" y="79379"/>
                </a:lnTo>
                <a:lnTo>
                  <a:pt x="9789" y="81020"/>
                </a:lnTo>
                <a:lnTo>
                  <a:pt x="9789" y="79379"/>
                </a:lnTo>
                <a:close/>
              </a:path>
              <a:path w="894080" h="311150">
                <a:moveTo>
                  <a:pt x="8265" y="74807"/>
                </a:moveTo>
                <a:lnTo>
                  <a:pt x="8060" y="74807"/>
                </a:lnTo>
                <a:lnTo>
                  <a:pt x="8265" y="75545"/>
                </a:lnTo>
                <a:lnTo>
                  <a:pt x="8265" y="74807"/>
                </a:lnTo>
                <a:close/>
              </a:path>
              <a:path w="894080" h="311150">
                <a:moveTo>
                  <a:pt x="645" y="45851"/>
                </a:moveTo>
                <a:lnTo>
                  <a:pt x="0" y="45851"/>
                </a:lnTo>
                <a:lnTo>
                  <a:pt x="645" y="48171"/>
                </a:lnTo>
                <a:lnTo>
                  <a:pt x="645" y="45851"/>
                </a:lnTo>
                <a:close/>
              </a:path>
              <a:path w="894080" h="311150">
                <a:moveTo>
                  <a:pt x="893142" y="0"/>
                </a:moveTo>
                <a:lnTo>
                  <a:pt x="892555" y="18796"/>
                </a:lnTo>
                <a:lnTo>
                  <a:pt x="893709" y="6227"/>
                </a:lnTo>
                <a:lnTo>
                  <a:pt x="893142" y="0"/>
                </a:lnTo>
                <a:close/>
              </a:path>
              <a:path w="894080" h="311150">
                <a:moveTo>
                  <a:pt x="890342" y="42875"/>
                </a:moveTo>
                <a:lnTo>
                  <a:pt x="889652" y="46326"/>
                </a:lnTo>
                <a:lnTo>
                  <a:pt x="890209" y="44324"/>
                </a:lnTo>
                <a:lnTo>
                  <a:pt x="890342" y="42875"/>
                </a:lnTo>
                <a:close/>
              </a:path>
              <a:path w="894080" h="311150">
                <a:moveTo>
                  <a:pt x="880222" y="80216"/>
                </a:moveTo>
                <a:lnTo>
                  <a:pt x="879835" y="81380"/>
                </a:lnTo>
                <a:lnTo>
                  <a:pt x="879991" y="81047"/>
                </a:lnTo>
                <a:lnTo>
                  <a:pt x="880222" y="80216"/>
                </a:lnTo>
                <a:close/>
              </a:path>
              <a:path w="894080" h="311150">
                <a:moveTo>
                  <a:pt x="863837" y="115347"/>
                </a:moveTo>
                <a:lnTo>
                  <a:pt x="863229" y="115955"/>
                </a:lnTo>
                <a:lnTo>
                  <a:pt x="862229" y="117957"/>
                </a:lnTo>
                <a:lnTo>
                  <a:pt x="863480" y="116105"/>
                </a:lnTo>
                <a:lnTo>
                  <a:pt x="863837" y="115347"/>
                </a:lnTo>
                <a:close/>
              </a:path>
              <a:path w="894080" h="311150">
                <a:moveTo>
                  <a:pt x="842052" y="147800"/>
                </a:moveTo>
                <a:lnTo>
                  <a:pt x="841893" y="147959"/>
                </a:lnTo>
                <a:lnTo>
                  <a:pt x="841747" y="148252"/>
                </a:lnTo>
                <a:lnTo>
                  <a:pt x="842052" y="147800"/>
                </a:lnTo>
                <a:close/>
              </a:path>
              <a:path w="894080" h="311150">
                <a:moveTo>
                  <a:pt x="814971" y="178185"/>
                </a:moveTo>
                <a:lnTo>
                  <a:pt x="814461" y="178439"/>
                </a:lnTo>
                <a:lnTo>
                  <a:pt x="810092" y="182809"/>
                </a:lnTo>
                <a:lnTo>
                  <a:pt x="813278" y="180062"/>
                </a:lnTo>
                <a:lnTo>
                  <a:pt x="814971" y="178185"/>
                </a:lnTo>
                <a:close/>
              </a:path>
              <a:path w="894080" h="311150">
                <a:moveTo>
                  <a:pt x="780276" y="208486"/>
                </a:moveTo>
                <a:lnTo>
                  <a:pt x="779409" y="208919"/>
                </a:lnTo>
                <a:lnTo>
                  <a:pt x="778919" y="209410"/>
                </a:lnTo>
                <a:lnTo>
                  <a:pt x="780276" y="208486"/>
                </a:lnTo>
                <a:close/>
              </a:path>
              <a:path w="894080" h="311150">
                <a:moveTo>
                  <a:pt x="746550" y="231445"/>
                </a:moveTo>
                <a:lnTo>
                  <a:pt x="745881" y="231779"/>
                </a:lnTo>
                <a:lnTo>
                  <a:pt x="745503" y="232158"/>
                </a:lnTo>
                <a:lnTo>
                  <a:pt x="746550" y="231445"/>
                </a:lnTo>
                <a:close/>
              </a:path>
              <a:path w="894080" h="311150">
                <a:moveTo>
                  <a:pt x="739797" y="235584"/>
                </a:moveTo>
                <a:lnTo>
                  <a:pt x="738261" y="236351"/>
                </a:lnTo>
                <a:lnTo>
                  <a:pt x="739797" y="235584"/>
                </a:lnTo>
                <a:close/>
              </a:path>
              <a:path w="894080" h="311150">
                <a:moveTo>
                  <a:pt x="658906" y="273979"/>
                </a:moveTo>
                <a:lnTo>
                  <a:pt x="643965" y="278960"/>
                </a:lnTo>
                <a:lnTo>
                  <a:pt x="656036" y="275178"/>
                </a:lnTo>
                <a:lnTo>
                  <a:pt x="658906" y="273979"/>
                </a:lnTo>
                <a:close/>
              </a:path>
              <a:path w="894080" h="311150">
                <a:moveTo>
                  <a:pt x="613589" y="288475"/>
                </a:moveTo>
                <a:lnTo>
                  <a:pt x="602625" y="291215"/>
                </a:lnTo>
                <a:lnTo>
                  <a:pt x="600515" y="291919"/>
                </a:lnTo>
                <a:lnTo>
                  <a:pt x="607361" y="290425"/>
                </a:lnTo>
                <a:lnTo>
                  <a:pt x="613589" y="288475"/>
                </a:lnTo>
                <a:close/>
              </a:path>
              <a:path w="894080" h="311150">
                <a:moveTo>
                  <a:pt x="565677" y="299519"/>
                </a:moveTo>
                <a:lnTo>
                  <a:pt x="561477" y="300359"/>
                </a:lnTo>
                <a:lnTo>
                  <a:pt x="546020" y="302936"/>
                </a:lnTo>
                <a:lnTo>
                  <a:pt x="555789" y="301677"/>
                </a:lnTo>
                <a:lnTo>
                  <a:pt x="565677" y="299519"/>
                </a:lnTo>
                <a:close/>
              </a:path>
              <a:path w="894080" h="311150">
                <a:moveTo>
                  <a:pt x="513085" y="307180"/>
                </a:moveTo>
                <a:lnTo>
                  <a:pt x="505089" y="307979"/>
                </a:lnTo>
                <a:lnTo>
                  <a:pt x="487106" y="309264"/>
                </a:lnTo>
                <a:lnTo>
                  <a:pt x="501745" y="308641"/>
                </a:lnTo>
                <a:lnTo>
                  <a:pt x="513085" y="307180"/>
                </a:lnTo>
                <a:close/>
              </a:path>
              <a:path w="894080" h="311150">
                <a:moveTo>
                  <a:pt x="479531" y="309586"/>
                </a:moveTo>
                <a:lnTo>
                  <a:pt x="433103" y="310497"/>
                </a:lnTo>
                <a:lnTo>
                  <a:pt x="445653" y="311027"/>
                </a:lnTo>
                <a:lnTo>
                  <a:pt x="479531" y="309586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63118" y="2038901"/>
            <a:ext cx="885462" cy="39886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63118" y="2038901"/>
            <a:ext cx="885462" cy="39886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908916" y="2024296"/>
            <a:ext cx="137184" cy="23781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15671" y="2996882"/>
            <a:ext cx="827405" cy="556895"/>
          </a:xfrm>
          <a:custGeom>
            <a:avLst/>
            <a:gdLst/>
            <a:ahLst/>
            <a:cxnLst/>
            <a:rect l="l" t="t" r="r" b="b"/>
            <a:pathLst>
              <a:path w="827405" h="556895">
                <a:moveTo>
                  <a:pt x="2132" y="242377"/>
                </a:moveTo>
                <a:lnTo>
                  <a:pt x="261" y="248753"/>
                </a:lnTo>
                <a:lnTo>
                  <a:pt x="0" y="251460"/>
                </a:lnTo>
                <a:lnTo>
                  <a:pt x="1042" y="251460"/>
                </a:lnTo>
                <a:lnTo>
                  <a:pt x="2132" y="242377"/>
                </a:lnTo>
                <a:close/>
              </a:path>
              <a:path w="827405" h="556895">
                <a:moveTo>
                  <a:pt x="8111" y="222004"/>
                </a:moveTo>
                <a:lnTo>
                  <a:pt x="3194" y="238760"/>
                </a:lnTo>
                <a:lnTo>
                  <a:pt x="4090" y="238760"/>
                </a:lnTo>
                <a:lnTo>
                  <a:pt x="8111" y="222004"/>
                </a:lnTo>
                <a:close/>
              </a:path>
              <a:path w="827405" h="556895">
                <a:moveTo>
                  <a:pt x="98451" y="99413"/>
                </a:moveTo>
                <a:lnTo>
                  <a:pt x="53140" y="142239"/>
                </a:lnTo>
                <a:lnTo>
                  <a:pt x="29093" y="175521"/>
                </a:lnTo>
                <a:lnTo>
                  <a:pt x="11301" y="211137"/>
                </a:lnTo>
                <a:lnTo>
                  <a:pt x="10649" y="213360"/>
                </a:lnTo>
                <a:lnTo>
                  <a:pt x="13234" y="213360"/>
                </a:lnTo>
                <a:lnTo>
                  <a:pt x="25426" y="187960"/>
                </a:lnTo>
                <a:lnTo>
                  <a:pt x="26950" y="187960"/>
                </a:lnTo>
                <a:lnTo>
                  <a:pt x="29998" y="175260"/>
                </a:lnTo>
                <a:lnTo>
                  <a:pt x="36094" y="175260"/>
                </a:lnTo>
                <a:lnTo>
                  <a:pt x="39142" y="162560"/>
                </a:lnTo>
                <a:lnTo>
                  <a:pt x="45238" y="162560"/>
                </a:lnTo>
                <a:lnTo>
                  <a:pt x="48286" y="149860"/>
                </a:lnTo>
                <a:lnTo>
                  <a:pt x="49810" y="149860"/>
                </a:lnTo>
                <a:lnTo>
                  <a:pt x="58954" y="137160"/>
                </a:lnTo>
                <a:lnTo>
                  <a:pt x="60478" y="137160"/>
                </a:lnTo>
                <a:lnTo>
                  <a:pt x="80290" y="124460"/>
                </a:lnTo>
                <a:lnTo>
                  <a:pt x="83338" y="111760"/>
                </a:lnTo>
                <a:lnTo>
                  <a:pt x="94006" y="111760"/>
                </a:lnTo>
                <a:lnTo>
                  <a:pt x="98451" y="99413"/>
                </a:lnTo>
                <a:close/>
              </a:path>
              <a:path w="827405" h="556895">
                <a:moveTo>
                  <a:pt x="154300" y="61885"/>
                </a:moveTo>
                <a:lnTo>
                  <a:pt x="118009" y="84010"/>
                </a:lnTo>
                <a:lnTo>
                  <a:pt x="98900" y="99060"/>
                </a:lnTo>
                <a:lnTo>
                  <a:pt x="113818" y="99060"/>
                </a:lnTo>
                <a:lnTo>
                  <a:pt x="116866" y="86360"/>
                </a:lnTo>
                <a:lnTo>
                  <a:pt x="130582" y="86360"/>
                </a:lnTo>
                <a:lnTo>
                  <a:pt x="136678" y="73660"/>
                </a:lnTo>
                <a:lnTo>
                  <a:pt x="145822" y="73660"/>
                </a:lnTo>
                <a:lnTo>
                  <a:pt x="154300" y="61885"/>
                </a:lnTo>
                <a:close/>
              </a:path>
              <a:path w="827405" h="556895">
                <a:moveTo>
                  <a:pt x="167764" y="55088"/>
                </a:moveTo>
                <a:lnTo>
                  <a:pt x="157836" y="59729"/>
                </a:lnTo>
                <a:lnTo>
                  <a:pt x="155818" y="60960"/>
                </a:lnTo>
                <a:lnTo>
                  <a:pt x="156490" y="60960"/>
                </a:lnTo>
                <a:lnTo>
                  <a:pt x="167764" y="55088"/>
                </a:lnTo>
                <a:close/>
              </a:path>
              <a:path w="827405" h="556895">
                <a:moveTo>
                  <a:pt x="209617" y="36446"/>
                </a:moveTo>
                <a:lnTo>
                  <a:pt x="201928" y="39115"/>
                </a:lnTo>
                <a:lnTo>
                  <a:pt x="182369" y="48260"/>
                </a:lnTo>
                <a:lnTo>
                  <a:pt x="206782" y="48260"/>
                </a:lnTo>
                <a:lnTo>
                  <a:pt x="209617" y="36446"/>
                </a:lnTo>
                <a:close/>
              </a:path>
              <a:path w="827405" h="556895">
                <a:moveTo>
                  <a:pt x="245936" y="23839"/>
                </a:moveTo>
                <a:lnTo>
                  <a:pt x="212172" y="35560"/>
                </a:lnTo>
                <a:lnTo>
                  <a:pt x="240310" y="35560"/>
                </a:lnTo>
                <a:lnTo>
                  <a:pt x="245936" y="23839"/>
                </a:lnTo>
                <a:close/>
              </a:path>
              <a:path w="827405" h="556895">
                <a:moveTo>
                  <a:pt x="301261" y="10174"/>
                </a:moveTo>
                <a:lnTo>
                  <a:pt x="300917" y="10223"/>
                </a:lnTo>
                <a:lnTo>
                  <a:pt x="249787" y="22502"/>
                </a:lnTo>
                <a:lnTo>
                  <a:pt x="248758" y="22860"/>
                </a:lnTo>
                <a:lnTo>
                  <a:pt x="293650" y="22860"/>
                </a:lnTo>
                <a:lnTo>
                  <a:pt x="301261" y="10174"/>
                </a:lnTo>
                <a:close/>
              </a:path>
              <a:path w="827405" h="556895">
                <a:moveTo>
                  <a:pt x="513106" y="10160"/>
                </a:moveTo>
                <a:lnTo>
                  <a:pt x="535966" y="22860"/>
                </a:lnTo>
                <a:lnTo>
                  <a:pt x="572542" y="22860"/>
                </a:lnTo>
                <a:lnTo>
                  <a:pt x="586258" y="35560"/>
                </a:lnTo>
                <a:lnTo>
                  <a:pt x="610856" y="35560"/>
                </a:lnTo>
                <a:lnTo>
                  <a:pt x="573090" y="22502"/>
                </a:lnTo>
                <a:lnTo>
                  <a:pt x="521721" y="10223"/>
                </a:lnTo>
                <a:lnTo>
                  <a:pt x="513106" y="10160"/>
                </a:lnTo>
                <a:close/>
              </a:path>
              <a:path w="827405" h="556895">
                <a:moveTo>
                  <a:pt x="410998" y="0"/>
                </a:moveTo>
                <a:lnTo>
                  <a:pt x="354820" y="2611"/>
                </a:lnTo>
                <a:lnTo>
                  <a:pt x="301367" y="10160"/>
                </a:lnTo>
                <a:lnTo>
                  <a:pt x="521269" y="10160"/>
                </a:lnTo>
                <a:lnTo>
                  <a:pt x="467526" y="2611"/>
                </a:lnTo>
                <a:lnTo>
                  <a:pt x="410998" y="0"/>
                </a:lnTo>
                <a:close/>
              </a:path>
              <a:path w="827405" h="556895">
                <a:moveTo>
                  <a:pt x="1042" y="327660"/>
                </a:moveTo>
                <a:lnTo>
                  <a:pt x="456" y="327660"/>
                </a:lnTo>
                <a:lnTo>
                  <a:pt x="1042" y="329646"/>
                </a:lnTo>
                <a:lnTo>
                  <a:pt x="1042" y="327660"/>
                </a:lnTo>
                <a:close/>
              </a:path>
              <a:path w="827405" h="556895">
                <a:moveTo>
                  <a:pt x="612352" y="36077"/>
                </a:moveTo>
                <a:lnTo>
                  <a:pt x="616738" y="48260"/>
                </a:lnTo>
                <a:lnTo>
                  <a:pt x="631978" y="48260"/>
                </a:lnTo>
                <a:lnTo>
                  <a:pt x="674650" y="73660"/>
                </a:lnTo>
                <a:lnTo>
                  <a:pt x="688295" y="73660"/>
                </a:lnTo>
                <a:lnTo>
                  <a:pt x="665382" y="59729"/>
                </a:lnTo>
                <a:lnTo>
                  <a:pt x="621141" y="39116"/>
                </a:lnTo>
                <a:lnTo>
                  <a:pt x="612352" y="36077"/>
                </a:lnTo>
                <a:close/>
              </a:path>
              <a:path w="827405" h="556895">
                <a:moveTo>
                  <a:pt x="690016" y="74705"/>
                </a:moveTo>
                <a:lnTo>
                  <a:pt x="691414" y="86360"/>
                </a:lnTo>
                <a:lnTo>
                  <a:pt x="708178" y="86360"/>
                </a:lnTo>
                <a:lnTo>
                  <a:pt x="711226" y="99060"/>
                </a:lnTo>
                <a:lnTo>
                  <a:pt x="724474" y="99060"/>
                </a:lnTo>
                <a:lnTo>
                  <a:pt x="705321" y="84010"/>
                </a:lnTo>
                <a:lnTo>
                  <a:pt x="690016" y="74705"/>
                </a:lnTo>
                <a:close/>
              </a:path>
              <a:path w="827405" h="556895">
                <a:moveTo>
                  <a:pt x="727672" y="101573"/>
                </a:moveTo>
                <a:lnTo>
                  <a:pt x="732562" y="111760"/>
                </a:lnTo>
                <a:lnTo>
                  <a:pt x="735610" y="111760"/>
                </a:lnTo>
                <a:lnTo>
                  <a:pt x="750850" y="124460"/>
                </a:lnTo>
                <a:lnTo>
                  <a:pt x="752983" y="124460"/>
                </a:lnTo>
                <a:lnTo>
                  <a:pt x="740465" y="111625"/>
                </a:lnTo>
                <a:lnTo>
                  <a:pt x="727672" y="101573"/>
                </a:lnTo>
                <a:close/>
              </a:path>
              <a:path w="827405" h="556895">
                <a:moveTo>
                  <a:pt x="754197" y="125704"/>
                </a:moveTo>
                <a:lnTo>
                  <a:pt x="756946" y="137160"/>
                </a:lnTo>
                <a:lnTo>
                  <a:pt x="758470" y="137160"/>
                </a:lnTo>
                <a:lnTo>
                  <a:pt x="769138" y="149860"/>
                </a:lnTo>
                <a:lnTo>
                  <a:pt x="775837" y="149860"/>
                </a:lnTo>
                <a:lnTo>
                  <a:pt x="770323" y="142240"/>
                </a:lnTo>
                <a:lnTo>
                  <a:pt x="754197" y="125704"/>
                </a:lnTo>
                <a:close/>
              </a:path>
              <a:path w="827405" h="556895">
                <a:moveTo>
                  <a:pt x="776758" y="151133"/>
                </a:moveTo>
                <a:lnTo>
                  <a:pt x="776758" y="162560"/>
                </a:lnTo>
                <a:lnTo>
                  <a:pt x="785025" y="162560"/>
                </a:lnTo>
                <a:lnTo>
                  <a:pt x="776758" y="151133"/>
                </a:lnTo>
                <a:close/>
              </a:path>
              <a:path w="827405" h="556895">
                <a:moveTo>
                  <a:pt x="785902" y="163772"/>
                </a:moveTo>
                <a:lnTo>
                  <a:pt x="785902" y="175260"/>
                </a:lnTo>
                <a:lnTo>
                  <a:pt x="793522" y="175260"/>
                </a:lnTo>
                <a:lnTo>
                  <a:pt x="793522" y="187960"/>
                </a:lnTo>
                <a:lnTo>
                  <a:pt x="800623" y="187960"/>
                </a:lnTo>
                <a:lnTo>
                  <a:pt x="794403" y="175521"/>
                </a:lnTo>
                <a:lnTo>
                  <a:pt x="785902" y="163772"/>
                </a:lnTo>
                <a:close/>
              </a:path>
              <a:path w="827405" h="556895">
                <a:moveTo>
                  <a:pt x="801142" y="188998"/>
                </a:moveTo>
                <a:lnTo>
                  <a:pt x="801142" y="200660"/>
                </a:lnTo>
                <a:lnTo>
                  <a:pt x="806973" y="200660"/>
                </a:lnTo>
                <a:lnTo>
                  <a:pt x="801142" y="188998"/>
                </a:lnTo>
                <a:close/>
              </a:path>
              <a:path w="827405" h="556895">
                <a:moveTo>
                  <a:pt x="807238" y="201189"/>
                </a:moveTo>
                <a:lnTo>
                  <a:pt x="812865" y="213360"/>
                </a:lnTo>
                <a:lnTo>
                  <a:pt x="812212" y="211137"/>
                </a:lnTo>
                <a:lnTo>
                  <a:pt x="807238" y="201189"/>
                </a:lnTo>
                <a:close/>
              </a:path>
              <a:path w="827405" h="556895">
                <a:moveTo>
                  <a:pt x="813334" y="214957"/>
                </a:moveTo>
                <a:lnTo>
                  <a:pt x="813334" y="226060"/>
                </a:lnTo>
                <a:lnTo>
                  <a:pt x="816382" y="226060"/>
                </a:lnTo>
                <a:lnTo>
                  <a:pt x="816382" y="238760"/>
                </a:lnTo>
                <a:lnTo>
                  <a:pt x="820324" y="238760"/>
                </a:lnTo>
                <a:lnTo>
                  <a:pt x="813334" y="214957"/>
                </a:lnTo>
                <a:close/>
              </a:path>
              <a:path w="827405" h="556895">
                <a:moveTo>
                  <a:pt x="820954" y="240905"/>
                </a:moveTo>
                <a:lnTo>
                  <a:pt x="823520" y="251460"/>
                </a:lnTo>
                <a:lnTo>
                  <a:pt x="823259" y="248753"/>
                </a:lnTo>
                <a:lnTo>
                  <a:pt x="820954" y="240905"/>
                </a:lnTo>
                <a:close/>
              </a:path>
              <a:path w="827405" h="556895">
                <a:moveTo>
                  <a:pt x="824002" y="256456"/>
                </a:moveTo>
                <a:lnTo>
                  <a:pt x="824002" y="264160"/>
                </a:lnTo>
                <a:lnTo>
                  <a:pt x="824746" y="264160"/>
                </a:lnTo>
                <a:lnTo>
                  <a:pt x="824002" y="256456"/>
                </a:lnTo>
                <a:close/>
              </a:path>
              <a:path w="827405" h="556895">
                <a:moveTo>
                  <a:pt x="825526" y="272246"/>
                </a:moveTo>
                <a:lnTo>
                  <a:pt x="825526" y="289560"/>
                </a:lnTo>
                <a:lnTo>
                  <a:pt x="826902" y="289560"/>
                </a:lnTo>
                <a:lnTo>
                  <a:pt x="827050" y="288036"/>
                </a:lnTo>
                <a:lnTo>
                  <a:pt x="825526" y="272246"/>
                </a:lnTo>
                <a:close/>
              </a:path>
              <a:path w="827405" h="556895">
                <a:moveTo>
                  <a:pt x="826266" y="296096"/>
                </a:moveTo>
                <a:lnTo>
                  <a:pt x="822078" y="330998"/>
                </a:lnTo>
                <a:lnTo>
                  <a:pt x="823259" y="326998"/>
                </a:lnTo>
                <a:lnTo>
                  <a:pt x="826266" y="296096"/>
                </a:lnTo>
                <a:close/>
              </a:path>
              <a:path w="827405" h="556895">
                <a:moveTo>
                  <a:pt x="811533" y="365760"/>
                </a:moveTo>
                <a:lnTo>
                  <a:pt x="810286" y="365760"/>
                </a:lnTo>
                <a:lnTo>
                  <a:pt x="809894" y="369026"/>
                </a:lnTo>
                <a:lnTo>
                  <a:pt x="811533" y="365760"/>
                </a:lnTo>
                <a:close/>
              </a:path>
              <a:path w="827405" h="556895">
                <a:moveTo>
                  <a:pt x="791540" y="403860"/>
                </a:moveTo>
                <a:lnTo>
                  <a:pt x="790474" y="403860"/>
                </a:lnTo>
                <a:lnTo>
                  <a:pt x="790262" y="405624"/>
                </a:lnTo>
                <a:lnTo>
                  <a:pt x="791540" y="403860"/>
                </a:lnTo>
                <a:close/>
              </a:path>
              <a:path w="827405" h="556895">
                <a:moveTo>
                  <a:pt x="561043" y="556260"/>
                </a:moveTo>
                <a:lnTo>
                  <a:pt x="560350" y="556260"/>
                </a:lnTo>
                <a:lnTo>
                  <a:pt x="559981" y="556515"/>
                </a:lnTo>
                <a:lnTo>
                  <a:pt x="561043" y="55626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74042" y="2958782"/>
            <a:ext cx="906779" cy="6522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12142" y="2996882"/>
            <a:ext cx="830580" cy="576580"/>
          </a:xfrm>
          <a:custGeom>
            <a:avLst/>
            <a:gdLst/>
            <a:ahLst/>
            <a:cxnLst/>
            <a:rect l="l" t="t" r="r" b="b"/>
            <a:pathLst>
              <a:path w="830580" h="576579">
                <a:moveTo>
                  <a:pt x="414527" y="0"/>
                </a:moveTo>
                <a:lnTo>
                  <a:pt x="358349" y="2611"/>
                </a:lnTo>
                <a:lnTo>
                  <a:pt x="304447" y="10223"/>
                </a:lnTo>
                <a:lnTo>
                  <a:pt x="253317" y="22502"/>
                </a:lnTo>
                <a:lnTo>
                  <a:pt x="205457" y="39115"/>
                </a:lnTo>
                <a:lnTo>
                  <a:pt x="161365" y="59729"/>
                </a:lnTo>
                <a:lnTo>
                  <a:pt x="121538" y="84010"/>
                </a:lnTo>
                <a:lnTo>
                  <a:pt x="86474" y="111625"/>
                </a:lnTo>
                <a:lnTo>
                  <a:pt x="56670" y="142239"/>
                </a:lnTo>
                <a:lnTo>
                  <a:pt x="32623" y="175521"/>
                </a:lnTo>
                <a:lnTo>
                  <a:pt x="14830" y="211137"/>
                </a:lnTo>
                <a:lnTo>
                  <a:pt x="3790" y="248753"/>
                </a:lnTo>
                <a:lnTo>
                  <a:pt x="0" y="288036"/>
                </a:lnTo>
                <a:lnTo>
                  <a:pt x="3790" y="326998"/>
                </a:lnTo>
                <a:lnTo>
                  <a:pt x="14830" y="364405"/>
                </a:lnTo>
                <a:lnTo>
                  <a:pt x="32623" y="399907"/>
                </a:lnTo>
                <a:lnTo>
                  <a:pt x="56670" y="433154"/>
                </a:lnTo>
                <a:lnTo>
                  <a:pt x="86474" y="463798"/>
                </a:lnTo>
                <a:lnTo>
                  <a:pt x="121539" y="491489"/>
                </a:lnTo>
                <a:lnTo>
                  <a:pt x="161365" y="515879"/>
                </a:lnTo>
                <a:lnTo>
                  <a:pt x="205457" y="536617"/>
                </a:lnTo>
                <a:lnTo>
                  <a:pt x="253317" y="553354"/>
                </a:lnTo>
                <a:lnTo>
                  <a:pt x="304447" y="565742"/>
                </a:lnTo>
                <a:lnTo>
                  <a:pt x="358349" y="573431"/>
                </a:lnTo>
                <a:lnTo>
                  <a:pt x="414527" y="576072"/>
                </a:lnTo>
                <a:lnTo>
                  <a:pt x="471056" y="573431"/>
                </a:lnTo>
                <a:lnTo>
                  <a:pt x="525250" y="565742"/>
                </a:lnTo>
                <a:lnTo>
                  <a:pt x="576619" y="553354"/>
                </a:lnTo>
                <a:lnTo>
                  <a:pt x="624670" y="536617"/>
                </a:lnTo>
                <a:lnTo>
                  <a:pt x="668911" y="515879"/>
                </a:lnTo>
                <a:lnTo>
                  <a:pt x="708850" y="491489"/>
                </a:lnTo>
                <a:lnTo>
                  <a:pt x="743995" y="463798"/>
                </a:lnTo>
                <a:lnTo>
                  <a:pt x="773853" y="433154"/>
                </a:lnTo>
                <a:lnTo>
                  <a:pt x="797933" y="399907"/>
                </a:lnTo>
                <a:lnTo>
                  <a:pt x="815742" y="364405"/>
                </a:lnTo>
                <a:lnTo>
                  <a:pt x="826788" y="326998"/>
                </a:lnTo>
                <a:lnTo>
                  <a:pt x="830580" y="288036"/>
                </a:lnTo>
                <a:lnTo>
                  <a:pt x="826788" y="248753"/>
                </a:lnTo>
                <a:lnTo>
                  <a:pt x="815742" y="211137"/>
                </a:lnTo>
                <a:lnTo>
                  <a:pt x="797933" y="175521"/>
                </a:lnTo>
                <a:lnTo>
                  <a:pt x="773853" y="142240"/>
                </a:lnTo>
                <a:lnTo>
                  <a:pt x="743995" y="111625"/>
                </a:lnTo>
                <a:lnTo>
                  <a:pt x="708850" y="84010"/>
                </a:lnTo>
                <a:lnTo>
                  <a:pt x="668911" y="59729"/>
                </a:lnTo>
                <a:lnTo>
                  <a:pt x="624670" y="39116"/>
                </a:lnTo>
                <a:lnTo>
                  <a:pt x="576619" y="22502"/>
                </a:lnTo>
                <a:lnTo>
                  <a:pt x="525250" y="10223"/>
                </a:lnTo>
                <a:lnTo>
                  <a:pt x="471056" y="2611"/>
                </a:lnTo>
                <a:lnTo>
                  <a:pt x="414527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74042" y="2958782"/>
            <a:ext cx="906779" cy="6522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4749" y="3117278"/>
            <a:ext cx="233172" cy="34747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800768" y="4495939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564" y="0"/>
                </a:lnTo>
              </a:path>
            </a:pathLst>
          </a:custGeom>
          <a:ln w="3175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89042" y="4495939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564" y="0"/>
                </a:lnTo>
              </a:path>
            </a:pathLst>
          </a:custGeom>
          <a:ln w="3175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85227" y="4419600"/>
            <a:ext cx="622075" cy="10216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83577" y="4419600"/>
            <a:ext cx="625411" cy="10363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681990" y="3614102"/>
            <a:ext cx="3424554" cy="76200"/>
          </a:xfrm>
          <a:custGeom>
            <a:avLst/>
            <a:gdLst/>
            <a:ahLst/>
            <a:cxnLst/>
            <a:rect l="l" t="t" r="r" b="b"/>
            <a:pathLst>
              <a:path w="3424554" h="76200">
                <a:moveTo>
                  <a:pt x="38100" y="0"/>
                </a:moveTo>
                <a:lnTo>
                  <a:pt x="23145" y="2952"/>
                </a:lnTo>
                <a:lnTo>
                  <a:pt x="11048" y="11049"/>
                </a:lnTo>
                <a:lnTo>
                  <a:pt x="2952" y="23145"/>
                </a:lnTo>
                <a:lnTo>
                  <a:pt x="0" y="38100"/>
                </a:lnTo>
                <a:lnTo>
                  <a:pt x="2952" y="53054"/>
                </a:lnTo>
                <a:lnTo>
                  <a:pt x="11049" y="65150"/>
                </a:lnTo>
                <a:lnTo>
                  <a:pt x="23145" y="73247"/>
                </a:lnTo>
                <a:lnTo>
                  <a:pt x="38100" y="76200"/>
                </a:lnTo>
                <a:lnTo>
                  <a:pt x="52411" y="73247"/>
                </a:lnTo>
                <a:lnTo>
                  <a:pt x="64579" y="65150"/>
                </a:lnTo>
                <a:lnTo>
                  <a:pt x="73032" y="53054"/>
                </a:lnTo>
                <a:lnTo>
                  <a:pt x="74908" y="44195"/>
                </a:lnTo>
                <a:lnTo>
                  <a:pt x="38100" y="44195"/>
                </a:lnTo>
                <a:lnTo>
                  <a:pt x="38100" y="32003"/>
                </a:lnTo>
                <a:lnTo>
                  <a:pt x="74908" y="32003"/>
                </a:lnTo>
                <a:lnTo>
                  <a:pt x="73032" y="23145"/>
                </a:lnTo>
                <a:lnTo>
                  <a:pt x="64579" y="11048"/>
                </a:lnTo>
                <a:lnTo>
                  <a:pt x="52411" y="2952"/>
                </a:lnTo>
                <a:lnTo>
                  <a:pt x="38100" y="0"/>
                </a:lnTo>
                <a:close/>
              </a:path>
              <a:path w="3424554" h="76200">
                <a:moveTo>
                  <a:pt x="74908" y="32003"/>
                </a:moveTo>
                <a:lnTo>
                  <a:pt x="38100" y="32003"/>
                </a:lnTo>
                <a:lnTo>
                  <a:pt x="38100" y="44195"/>
                </a:lnTo>
                <a:lnTo>
                  <a:pt x="74908" y="44195"/>
                </a:lnTo>
                <a:lnTo>
                  <a:pt x="76200" y="38100"/>
                </a:lnTo>
                <a:lnTo>
                  <a:pt x="74908" y="32003"/>
                </a:lnTo>
                <a:close/>
              </a:path>
              <a:path w="3424554" h="76200">
                <a:moveTo>
                  <a:pt x="3424428" y="32003"/>
                </a:moveTo>
                <a:lnTo>
                  <a:pt x="74908" y="32003"/>
                </a:lnTo>
                <a:lnTo>
                  <a:pt x="76200" y="38100"/>
                </a:lnTo>
                <a:lnTo>
                  <a:pt x="74908" y="44195"/>
                </a:lnTo>
                <a:lnTo>
                  <a:pt x="3424428" y="44195"/>
                </a:lnTo>
                <a:lnTo>
                  <a:pt x="3424428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669922" y="2354961"/>
            <a:ext cx="3424554" cy="76200"/>
          </a:xfrm>
          <a:custGeom>
            <a:avLst/>
            <a:gdLst/>
            <a:ahLst/>
            <a:cxnLst/>
            <a:rect l="l" t="t" r="r" b="b"/>
            <a:pathLst>
              <a:path w="3424554" h="76200">
                <a:moveTo>
                  <a:pt x="38100" y="0"/>
                </a:moveTo>
                <a:lnTo>
                  <a:pt x="23145" y="2952"/>
                </a:lnTo>
                <a:lnTo>
                  <a:pt x="11048" y="11049"/>
                </a:lnTo>
                <a:lnTo>
                  <a:pt x="2952" y="23145"/>
                </a:lnTo>
                <a:lnTo>
                  <a:pt x="0" y="38100"/>
                </a:lnTo>
                <a:lnTo>
                  <a:pt x="2952" y="53054"/>
                </a:lnTo>
                <a:lnTo>
                  <a:pt x="11049" y="65150"/>
                </a:lnTo>
                <a:lnTo>
                  <a:pt x="23145" y="73247"/>
                </a:lnTo>
                <a:lnTo>
                  <a:pt x="38100" y="76200"/>
                </a:lnTo>
                <a:lnTo>
                  <a:pt x="52411" y="73247"/>
                </a:lnTo>
                <a:lnTo>
                  <a:pt x="64579" y="65150"/>
                </a:lnTo>
                <a:lnTo>
                  <a:pt x="73032" y="53054"/>
                </a:lnTo>
                <a:lnTo>
                  <a:pt x="74907" y="44203"/>
                </a:lnTo>
                <a:lnTo>
                  <a:pt x="38100" y="44195"/>
                </a:lnTo>
                <a:lnTo>
                  <a:pt x="38100" y="32003"/>
                </a:lnTo>
                <a:lnTo>
                  <a:pt x="74908" y="32003"/>
                </a:lnTo>
                <a:lnTo>
                  <a:pt x="73032" y="23145"/>
                </a:lnTo>
                <a:lnTo>
                  <a:pt x="64579" y="11049"/>
                </a:lnTo>
                <a:lnTo>
                  <a:pt x="52411" y="2952"/>
                </a:lnTo>
                <a:lnTo>
                  <a:pt x="38100" y="0"/>
                </a:lnTo>
                <a:close/>
              </a:path>
              <a:path w="3424554" h="76200">
                <a:moveTo>
                  <a:pt x="3424428" y="32003"/>
                </a:moveTo>
                <a:lnTo>
                  <a:pt x="74908" y="32003"/>
                </a:lnTo>
                <a:lnTo>
                  <a:pt x="76200" y="38100"/>
                </a:lnTo>
                <a:lnTo>
                  <a:pt x="74907" y="44203"/>
                </a:lnTo>
                <a:lnTo>
                  <a:pt x="3424428" y="44889"/>
                </a:lnTo>
                <a:lnTo>
                  <a:pt x="3424428" y="32003"/>
                </a:lnTo>
                <a:close/>
              </a:path>
              <a:path w="3424554" h="76200">
                <a:moveTo>
                  <a:pt x="74908" y="32003"/>
                </a:moveTo>
                <a:lnTo>
                  <a:pt x="38100" y="32003"/>
                </a:lnTo>
                <a:lnTo>
                  <a:pt x="38100" y="44195"/>
                </a:lnTo>
                <a:lnTo>
                  <a:pt x="74908" y="44195"/>
                </a:lnTo>
                <a:lnTo>
                  <a:pt x="76200" y="38100"/>
                </a:lnTo>
                <a:lnTo>
                  <a:pt x="74908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11612" y="4524487"/>
            <a:ext cx="772160" cy="419100"/>
          </a:xfrm>
          <a:custGeom>
            <a:avLst/>
            <a:gdLst/>
            <a:ahLst/>
            <a:cxnLst/>
            <a:rect l="l" t="t" r="r" b="b"/>
            <a:pathLst>
              <a:path w="772160" h="419100">
                <a:moveTo>
                  <a:pt x="39875" y="88797"/>
                </a:moveTo>
                <a:lnTo>
                  <a:pt x="27959" y="106164"/>
                </a:lnTo>
                <a:lnTo>
                  <a:pt x="11336" y="141176"/>
                </a:lnTo>
                <a:lnTo>
                  <a:pt x="1021" y="178125"/>
                </a:lnTo>
                <a:lnTo>
                  <a:pt x="0" y="189246"/>
                </a:lnTo>
                <a:lnTo>
                  <a:pt x="527" y="189246"/>
                </a:lnTo>
                <a:lnTo>
                  <a:pt x="2051" y="176546"/>
                </a:lnTo>
                <a:lnTo>
                  <a:pt x="5099" y="163846"/>
                </a:lnTo>
                <a:lnTo>
                  <a:pt x="9671" y="151146"/>
                </a:lnTo>
                <a:lnTo>
                  <a:pt x="11195" y="151146"/>
                </a:lnTo>
                <a:lnTo>
                  <a:pt x="12719" y="138446"/>
                </a:lnTo>
                <a:lnTo>
                  <a:pt x="15767" y="138446"/>
                </a:lnTo>
                <a:lnTo>
                  <a:pt x="24911" y="113046"/>
                </a:lnTo>
                <a:lnTo>
                  <a:pt x="31007" y="113046"/>
                </a:lnTo>
                <a:lnTo>
                  <a:pt x="34055" y="100346"/>
                </a:lnTo>
                <a:lnTo>
                  <a:pt x="37103" y="100346"/>
                </a:lnTo>
                <a:lnTo>
                  <a:pt x="39875" y="88797"/>
                </a:lnTo>
                <a:close/>
              </a:path>
              <a:path w="772160" h="419100">
                <a:moveTo>
                  <a:pt x="49203" y="75201"/>
                </a:moveTo>
                <a:lnTo>
                  <a:pt x="40665" y="87646"/>
                </a:lnTo>
                <a:lnTo>
                  <a:pt x="44723" y="87646"/>
                </a:lnTo>
                <a:lnTo>
                  <a:pt x="49203" y="75201"/>
                </a:lnTo>
                <a:close/>
              </a:path>
              <a:path w="772160" h="419100">
                <a:moveTo>
                  <a:pt x="85656" y="37145"/>
                </a:moveTo>
                <a:lnTo>
                  <a:pt x="78265" y="43283"/>
                </a:lnTo>
                <a:lnTo>
                  <a:pt x="50424" y="73422"/>
                </a:lnTo>
                <a:lnTo>
                  <a:pt x="49379" y="74946"/>
                </a:lnTo>
                <a:lnTo>
                  <a:pt x="58439" y="74946"/>
                </a:lnTo>
                <a:lnTo>
                  <a:pt x="85656" y="37145"/>
                </a:lnTo>
                <a:close/>
              </a:path>
              <a:path w="772160" h="419100">
                <a:moveTo>
                  <a:pt x="117812" y="11709"/>
                </a:moveTo>
                <a:lnTo>
                  <a:pt x="111017" y="16081"/>
                </a:lnTo>
                <a:lnTo>
                  <a:pt x="86016" y="36846"/>
                </a:lnTo>
                <a:lnTo>
                  <a:pt x="98063" y="36846"/>
                </a:lnTo>
                <a:lnTo>
                  <a:pt x="102635" y="24146"/>
                </a:lnTo>
                <a:lnTo>
                  <a:pt x="114827" y="24146"/>
                </a:lnTo>
                <a:lnTo>
                  <a:pt x="117812" y="11709"/>
                </a:lnTo>
                <a:close/>
              </a:path>
              <a:path w="772160" h="419100">
                <a:moveTo>
                  <a:pt x="136013" y="0"/>
                </a:moveTo>
                <a:lnTo>
                  <a:pt x="118222" y="11446"/>
                </a:lnTo>
                <a:lnTo>
                  <a:pt x="134639" y="11446"/>
                </a:lnTo>
                <a:lnTo>
                  <a:pt x="136013" y="0"/>
                </a:lnTo>
                <a:close/>
              </a:path>
              <a:path w="772160" h="419100">
                <a:moveTo>
                  <a:pt x="11195" y="290846"/>
                </a:moveTo>
                <a:lnTo>
                  <a:pt x="10964" y="290846"/>
                </a:lnTo>
                <a:lnTo>
                  <a:pt x="11195" y="291674"/>
                </a:lnTo>
                <a:lnTo>
                  <a:pt x="11195" y="290846"/>
                </a:lnTo>
                <a:close/>
              </a:path>
              <a:path w="772160" h="419100">
                <a:moveTo>
                  <a:pt x="633138" y="0"/>
                </a:moveTo>
                <a:lnTo>
                  <a:pt x="634511" y="11446"/>
                </a:lnTo>
                <a:lnTo>
                  <a:pt x="649751" y="11446"/>
                </a:lnTo>
                <a:lnTo>
                  <a:pt x="652799" y="24146"/>
                </a:lnTo>
                <a:lnTo>
                  <a:pt x="667843" y="24146"/>
                </a:lnTo>
                <a:lnTo>
                  <a:pt x="658133" y="16081"/>
                </a:lnTo>
                <a:lnTo>
                  <a:pt x="633138" y="0"/>
                </a:lnTo>
                <a:close/>
              </a:path>
              <a:path w="772160" h="419100">
                <a:moveTo>
                  <a:pt x="668123" y="24378"/>
                </a:moveTo>
                <a:lnTo>
                  <a:pt x="672611" y="36846"/>
                </a:lnTo>
                <a:lnTo>
                  <a:pt x="683134" y="36846"/>
                </a:lnTo>
                <a:lnTo>
                  <a:pt x="668123" y="24378"/>
                </a:lnTo>
                <a:close/>
              </a:path>
              <a:path w="772160" h="419100">
                <a:moveTo>
                  <a:pt x="709187" y="63095"/>
                </a:moveTo>
                <a:lnTo>
                  <a:pt x="719772" y="74946"/>
                </a:lnTo>
                <a:lnTo>
                  <a:pt x="718726" y="73422"/>
                </a:lnTo>
                <a:lnTo>
                  <a:pt x="709187" y="63095"/>
                </a:lnTo>
                <a:close/>
              </a:path>
              <a:path w="772160" h="419100">
                <a:moveTo>
                  <a:pt x="719900" y="75132"/>
                </a:moveTo>
                <a:lnTo>
                  <a:pt x="722903" y="87646"/>
                </a:lnTo>
                <a:lnTo>
                  <a:pt x="728486" y="87646"/>
                </a:lnTo>
                <a:lnTo>
                  <a:pt x="719900" y="75132"/>
                </a:lnTo>
                <a:close/>
              </a:path>
              <a:path w="772160" h="419100">
                <a:moveTo>
                  <a:pt x="729108" y="88553"/>
                </a:moveTo>
                <a:lnTo>
                  <a:pt x="730523" y="100346"/>
                </a:lnTo>
                <a:lnTo>
                  <a:pt x="736619" y="100346"/>
                </a:lnTo>
                <a:lnTo>
                  <a:pt x="736619" y="113046"/>
                </a:lnTo>
                <a:lnTo>
                  <a:pt x="744239" y="113046"/>
                </a:lnTo>
                <a:lnTo>
                  <a:pt x="744239" y="125746"/>
                </a:lnTo>
                <a:lnTo>
                  <a:pt x="750335" y="125746"/>
                </a:lnTo>
                <a:lnTo>
                  <a:pt x="750335" y="138446"/>
                </a:lnTo>
                <a:lnTo>
                  <a:pt x="756431" y="138446"/>
                </a:lnTo>
                <a:lnTo>
                  <a:pt x="756431" y="151146"/>
                </a:lnTo>
                <a:lnTo>
                  <a:pt x="760597" y="151146"/>
                </a:lnTo>
                <a:lnTo>
                  <a:pt x="757814" y="141176"/>
                </a:lnTo>
                <a:lnTo>
                  <a:pt x="741191" y="106164"/>
                </a:lnTo>
                <a:lnTo>
                  <a:pt x="729108" y="88553"/>
                </a:lnTo>
                <a:close/>
              </a:path>
              <a:path w="772160" h="419100">
                <a:moveTo>
                  <a:pt x="761003" y="152599"/>
                </a:moveTo>
                <a:lnTo>
                  <a:pt x="761003" y="163846"/>
                </a:lnTo>
                <a:lnTo>
                  <a:pt x="764051" y="163846"/>
                </a:lnTo>
                <a:lnTo>
                  <a:pt x="764051" y="176546"/>
                </a:lnTo>
                <a:lnTo>
                  <a:pt x="767099" y="176546"/>
                </a:lnTo>
                <a:lnTo>
                  <a:pt x="767099" y="189246"/>
                </a:lnTo>
                <a:lnTo>
                  <a:pt x="769151" y="189246"/>
                </a:lnTo>
                <a:lnTo>
                  <a:pt x="768129" y="178125"/>
                </a:lnTo>
                <a:lnTo>
                  <a:pt x="761003" y="152599"/>
                </a:lnTo>
                <a:close/>
              </a:path>
              <a:path w="772160" h="419100">
                <a:moveTo>
                  <a:pt x="770147" y="200089"/>
                </a:moveTo>
                <a:lnTo>
                  <a:pt x="770147" y="201946"/>
                </a:lnTo>
                <a:lnTo>
                  <a:pt x="770318" y="201946"/>
                </a:lnTo>
                <a:lnTo>
                  <a:pt x="770147" y="200089"/>
                </a:lnTo>
                <a:close/>
              </a:path>
              <a:path w="772160" h="419100">
                <a:moveTo>
                  <a:pt x="771261" y="212209"/>
                </a:moveTo>
                <a:lnTo>
                  <a:pt x="770628" y="228038"/>
                </a:lnTo>
                <a:lnTo>
                  <a:pt x="771671" y="216678"/>
                </a:lnTo>
                <a:lnTo>
                  <a:pt x="771261" y="212209"/>
                </a:lnTo>
                <a:close/>
              </a:path>
              <a:path w="772160" h="419100">
                <a:moveTo>
                  <a:pt x="758186" y="290846"/>
                </a:moveTo>
                <a:lnTo>
                  <a:pt x="757955" y="290846"/>
                </a:lnTo>
                <a:lnTo>
                  <a:pt x="757789" y="292232"/>
                </a:lnTo>
                <a:lnTo>
                  <a:pt x="758186" y="290846"/>
                </a:lnTo>
                <a:close/>
              </a:path>
              <a:path w="772160" h="419100">
                <a:moveTo>
                  <a:pt x="739988" y="328946"/>
                </a:moveTo>
                <a:lnTo>
                  <a:pt x="739667" y="328946"/>
                </a:lnTo>
                <a:lnTo>
                  <a:pt x="739495" y="329664"/>
                </a:lnTo>
                <a:lnTo>
                  <a:pt x="739988" y="328946"/>
                </a:lnTo>
                <a:close/>
              </a:path>
              <a:path w="772160" h="419100">
                <a:moveTo>
                  <a:pt x="657245" y="417846"/>
                </a:moveTo>
                <a:lnTo>
                  <a:pt x="655847" y="417846"/>
                </a:lnTo>
                <a:lnTo>
                  <a:pt x="655592" y="418909"/>
                </a:lnTo>
                <a:lnTo>
                  <a:pt x="657245" y="41784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570992" y="4523233"/>
            <a:ext cx="850392" cy="53949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570992" y="4523233"/>
            <a:ext cx="850392" cy="53949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880364" y="4573524"/>
            <a:ext cx="230123" cy="35356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669796" y="5058156"/>
            <a:ext cx="3424554" cy="76200"/>
          </a:xfrm>
          <a:custGeom>
            <a:avLst/>
            <a:gdLst/>
            <a:ahLst/>
            <a:cxnLst/>
            <a:rect l="l" t="t" r="r" b="b"/>
            <a:pathLst>
              <a:path w="3424554" h="76200">
                <a:moveTo>
                  <a:pt x="38100" y="0"/>
                </a:moveTo>
                <a:lnTo>
                  <a:pt x="23145" y="2952"/>
                </a:lnTo>
                <a:lnTo>
                  <a:pt x="11048" y="11049"/>
                </a:lnTo>
                <a:lnTo>
                  <a:pt x="2952" y="23145"/>
                </a:lnTo>
                <a:lnTo>
                  <a:pt x="0" y="38100"/>
                </a:lnTo>
                <a:lnTo>
                  <a:pt x="2952" y="52411"/>
                </a:lnTo>
                <a:lnTo>
                  <a:pt x="11049" y="64579"/>
                </a:lnTo>
                <a:lnTo>
                  <a:pt x="23145" y="73032"/>
                </a:lnTo>
                <a:lnTo>
                  <a:pt x="38100" y="76200"/>
                </a:lnTo>
                <a:lnTo>
                  <a:pt x="52411" y="73032"/>
                </a:lnTo>
                <a:lnTo>
                  <a:pt x="64579" y="64579"/>
                </a:lnTo>
                <a:lnTo>
                  <a:pt x="73032" y="52411"/>
                </a:lnTo>
                <a:lnTo>
                  <a:pt x="74850" y="44195"/>
                </a:lnTo>
                <a:lnTo>
                  <a:pt x="38100" y="44195"/>
                </a:lnTo>
                <a:lnTo>
                  <a:pt x="38100" y="32003"/>
                </a:lnTo>
                <a:lnTo>
                  <a:pt x="74908" y="32003"/>
                </a:lnTo>
                <a:lnTo>
                  <a:pt x="73032" y="23145"/>
                </a:lnTo>
                <a:lnTo>
                  <a:pt x="64579" y="11048"/>
                </a:lnTo>
                <a:lnTo>
                  <a:pt x="52411" y="2952"/>
                </a:lnTo>
                <a:lnTo>
                  <a:pt x="38100" y="0"/>
                </a:lnTo>
                <a:close/>
              </a:path>
              <a:path w="3424554" h="76200">
                <a:moveTo>
                  <a:pt x="74908" y="32003"/>
                </a:moveTo>
                <a:lnTo>
                  <a:pt x="38100" y="32003"/>
                </a:lnTo>
                <a:lnTo>
                  <a:pt x="38100" y="44195"/>
                </a:lnTo>
                <a:lnTo>
                  <a:pt x="74850" y="44195"/>
                </a:lnTo>
                <a:lnTo>
                  <a:pt x="76200" y="38100"/>
                </a:lnTo>
                <a:lnTo>
                  <a:pt x="74908" y="32003"/>
                </a:lnTo>
                <a:close/>
              </a:path>
              <a:path w="3424554" h="76200">
                <a:moveTo>
                  <a:pt x="3424428" y="32003"/>
                </a:moveTo>
                <a:lnTo>
                  <a:pt x="74908" y="32003"/>
                </a:lnTo>
                <a:lnTo>
                  <a:pt x="76200" y="38100"/>
                </a:lnTo>
                <a:lnTo>
                  <a:pt x="74850" y="44195"/>
                </a:lnTo>
                <a:lnTo>
                  <a:pt x="3424428" y="44195"/>
                </a:lnTo>
                <a:lnTo>
                  <a:pt x="3424428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106418" y="3614102"/>
            <a:ext cx="4089400" cy="76200"/>
          </a:xfrm>
          <a:custGeom>
            <a:avLst/>
            <a:gdLst/>
            <a:ahLst/>
            <a:cxnLst/>
            <a:rect l="l" t="t" r="r" b="b"/>
            <a:pathLst>
              <a:path w="4089400" h="76200">
                <a:moveTo>
                  <a:pt x="4050792" y="0"/>
                </a:moveTo>
                <a:lnTo>
                  <a:pt x="4035837" y="2952"/>
                </a:lnTo>
                <a:lnTo>
                  <a:pt x="4023740" y="11049"/>
                </a:lnTo>
                <a:lnTo>
                  <a:pt x="4015644" y="23145"/>
                </a:lnTo>
                <a:lnTo>
                  <a:pt x="4012692" y="38100"/>
                </a:lnTo>
                <a:lnTo>
                  <a:pt x="4015644" y="53054"/>
                </a:lnTo>
                <a:lnTo>
                  <a:pt x="4023741" y="65150"/>
                </a:lnTo>
                <a:lnTo>
                  <a:pt x="4035837" y="73247"/>
                </a:lnTo>
                <a:lnTo>
                  <a:pt x="4050792" y="76200"/>
                </a:lnTo>
                <a:lnTo>
                  <a:pt x="4065103" y="73247"/>
                </a:lnTo>
                <a:lnTo>
                  <a:pt x="4077271" y="65150"/>
                </a:lnTo>
                <a:lnTo>
                  <a:pt x="4085724" y="53054"/>
                </a:lnTo>
                <a:lnTo>
                  <a:pt x="4087600" y="44195"/>
                </a:lnTo>
                <a:lnTo>
                  <a:pt x="4050792" y="44195"/>
                </a:lnTo>
                <a:lnTo>
                  <a:pt x="4050792" y="32003"/>
                </a:lnTo>
                <a:lnTo>
                  <a:pt x="4087600" y="32003"/>
                </a:lnTo>
                <a:lnTo>
                  <a:pt x="4085724" y="23145"/>
                </a:lnTo>
                <a:lnTo>
                  <a:pt x="4077271" y="11048"/>
                </a:lnTo>
                <a:lnTo>
                  <a:pt x="4065103" y="2952"/>
                </a:lnTo>
                <a:lnTo>
                  <a:pt x="4050792" y="0"/>
                </a:lnTo>
                <a:close/>
              </a:path>
              <a:path w="4089400" h="76200">
                <a:moveTo>
                  <a:pt x="4013895" y="32003"/>
                </a:moveTo>
                <a:lnTo>
                  <a:pt x="0" y="32003"/>
                </a:lnTo>
                <a:lnTo>
                  <a:pt x="0" y="44195"/>
                </a:lnTo>
                <a:lnTo>
                  <a:pt x="4013895" y="44195"/>
                </a:lnTo>
                <a:lnTo>
                  <a:pt x="4012692" y="38100"/>
                </a:lnTo>
                <a:lnTo>
                  <a:pt x="4013895" y="32003"/>
                </a:lnTo>
                <a:close/>
              </a:path>
              <a:path w="4089400" h="76200">
                <a:moveTo>
                  <a:pt x="4087600" y="32003"/>
                </a:moveTo>
                <a:lnTo>
                  <a:pt x="4050792" y="32003"/>
                </a:lnTo>
                <a:lnTo>
                  <a:pt x="4050792" y="44195"/>
                </a:lnTo>
                <a:lnTo>
                  <a:pt x="4087600" y="44195"/>
                </a:lnTo>
                <a:lnTo>
                  <a:pt x="4088892" y="38100"/>
                </a:lnTo>
                <a:lnTo>
                  <a:pt x="4087600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094350" y="2356484"/>
            <a:ext cx="4089400" cy="76200"/>
          </a:xfrm>
          <a:custGeom>
            <a:avLst/>
            <a:gdLst/>
            <a:ahLst/>
            <a:cxnLst/>
            <a:rect l="l" t="t" r="r" b="b"/>
            <a:pathLst>
              <a:path w="4089400" h="76200">
                <a:moveTo>
                  <a:pt x="4087278" y="30479"/>
                </a:moveTo>
                <a:lnTo>
                  <a:pt x="4050792" y="30479"/>
                </a:lnTo>
                <a:lnTo>
                  <a:pt x="4050792" y="44195"/>
                </a:lnTo>
                <a:lnTo>
                  <a:pt x="4013949" y="44195"/>
                </a:lnTo>
                <a:lnTo>
                  <a:pt x="4015644" y="52411"/>
                </a:lnTo>
                <a:lnTo>
                  <a:pt x="4023741" y="64579"/>
                </a:lnTo>
                <a:lnTo>
                  <a:pt x="4035837" y="73032"/>
                </a:lnTo>
                <a:lnTo>
                  <a:pt x="4050792" y="76200"/>
                </a:lnTo>
                <a:lnTo>
                  <a:pt x="4065103" y="73032"/>
                </a:lnTo>
                <a:lnTo>
                  <a:pt x="4077271" y="64579"/>
                </a:lnTo>
                <a:lnTo>
                  <a:pt x="4085724" y="52411"/>
                </a:lnTo>
                <a:lnTo>
                  <a:pt x="4087542" y="44195"/>
                </a:lnTo>
                <a:lnTo>
                  <a:pt x="4050792" y="44195"/>
                </a:lnTo>
                <a:lnTo>
                  <a:pt x="4087544" y="44188"/>
                </a:lnTo>
                <a:lnTo>
                  <a:pt x="4088892" y="38100"/>
                </a:lnTo>
                <a:lnTo>
                  <a:pt x="4087278" y="30479"/>
                </a:lnTo>
                <a:close/>
              </a:path>
              <a:path w="4089400" h="76200">
                <a:moveTo>
                  <a:pt x="4050792" y="0"/>
                </a:moveTo>
                <a:lnTo>
                  <a:pt x="4035837" y="2952"/>
                </a:lnTo>
                <a:lnTo>
                  <a:pt x="4023740" y="11049"/>
                </a:lnTo>
                <a:lnTo>
                  <a:pt x="4015644" y="23145"/>
                </a:lnTo>
                <a:lnTo>
                  <a:pt x="4012692" y="38100"/>
                </a:lnTo>
                <a:lnTo>
                  <a:pt x="4013948" y="44188"/>
                </a:lnTo>
                <a:lnTo>
                  <a:pt x="4050792" y="44195"/>
                </a:lnTo>
                <a:lnTo>
                  <a:pt x="4050792" y="30479"/>
                </a:lnTo>
                <a:lnTo>
                  <a:pt x="4087278" y="30479"/>
                </a:lnTo>
                <a:lnTo>
                  <a:pt x="4085724" y="23145"/>
                </a:lnTo>
                <a:lnTo>
                  <a:pt x="4077271" y="11049"/>
                </a:lnTo>
                <a:lnTo>
                  <a:pt x="4065103" y="2952"/>
                </a:lnTo>
                <a:lnTo>
                  <a:pt x="4050792" y="0"/>
                </a:lnTo>
                <a:close/>
              </a:path>
              <a:path w="4089400" h="76200">
                <a:moveTo>
                  <a:pt x="4014196" y="30479"/>
                </a:moveTo>
                <a:lnTo>
                  <a:pt x="0" y="30479"/>
                </a:lnTo>
                <a:lnTo>
                  <a:pt x="0" y="43365"/>
                </a:lnTo>
                <a:lnTo>
                  <a:pt x="4013948" y="44188"/>
                </a:lnTo>
                <a:lnTo>
                  <a:pt x="4012692" y="38100"/>
                </a:lnTo>
                <a:lnTo>
                  <a:pt x="4014196" y="30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body" idx="1"/>
          </p:nvPr>
        </p:nvSpPr>
        <p:spPr>
          <a:xfrm>
            <a:off x="733044" y="1375983"/>
            <a:ext cx="10590629" cy="3695266"/>
          </a:xfrm>
          <a:prstGeom prst="rect">
            <a:avLst/>
          </a:prstGeom>
        </p:spPr>
        <p:txBody>
          <a:bodyPr vert="horz" wrap="square" lIns="0" tIns="164488" rIns="0" bIns="0" rtlCol="0">
            <a:spAutoFit/>
          </a:bodyPr>
          <a:lstStyle/>
          <a:p>
            <a:pPr marL="2149475">
              <a:lnSpc>
                <a:spcPct val="100000"/>
              </a:lnSpc>
            </a:pPr>
            <a:r>
              <a:rPr dirty="0"/>
              <a:t>概况</a:t>
            </a:r>
          </a:p>
          <a:p>
            <a:pPr marL="2149475">
              <a:lnSpc>
                <a:spcPct val="100000"/>
              </a:lnSpc>
              <a:spcBef>
                <a:spcPts val="45"/>
              </a:spcBef>
            </a:pPr>
            <a:r>
              <a:rPr sz="2400" dirty="0" smtClean="0">
                <a:latin typeface="Arial"/>
                <a:cs typeface="Arial"/>
              </a:rPr>
              <a:t>Overview</a:t>
            </a:r>
            <a:endParaRPr lang="en-US" sz="1050" dirty="0" smtClean="0">
              <a:latin typeface="Arial"/>
              <a:cs typeface="Arial"/>
            </a:endParaRPr>
          </a:p>
          <a:p>
            <a:pPr marL="2097405">
              <a:lnSpc>
                <a:spcPct val="100000"/>
              </a:lnSpc>
              <a:spcBef>
                <a:spcPts val="45"/>
              </a:spcBef>
            </a:pPr>
            <a:endParaRPr lang="en-US" sz="1050" dirty="0">
              <a:solidFill>
                <a:srgbClr val="C00000"/>
              </a:solidFill>
              <a:latin typeface="Arial"/>
              <a:cs typeface="Arial"/>
            </a:endParaRPr>
          </a:p>
          <a:p>
            <a:pPr marL="2097405">
              <a:lnSpc>
                <a:spcPct val="100000"/>
              </a:lnSpc>
              <a:spcBef>
                <a:spcPts val="45"/>
              </a:spcBef>
            </a:pPr>
            <a:endParaRPr sz="1000" dirty="0">
              <a:latin typeface="Arial"/>
              <a:cs typeface="Arial"/>
            </a:endParaRPr>
          </a:p>
          <a:p>
            <a:pPr marL="2149475">
              <a:lnSpc>
                <a:spcPct val="100000"/>
              </a:lnSpc>
              <a:spcBef>
                <a:spcPts val="1310"/>
              </a:spcBef>
            </a:pPr>
            <a:r>
              <a:rPr dirty="0">
                <a:solidFill>
                  <a:srgbClr val="C00000"/>
                </a:solidFill>
              </a:rPr>
              <a:t>国际合作</a:t>
            </a:r>
          </a:p>
          <a:p>
            <a:pPr marL="2198688" indent="-49213">
              <a:lnSpc>
                <a:spcPct val="100000"/>
              </a:lnSpc>
              <a:spcBef>
                <a:spcPts val="45"/>
              </a:spcBef>
            </a:pPr>
            <a:r>
              <a:rPr sz="2400" dirty="0">
                <a:solidFill>
                  <a:srgbClr val="C00000"/>
                </a:solidFill>
                <a:latin typeface="Arial"/>
                <a:cs typeface="Arial"/>
              </a:rPr>
              <a:t>International</a:t>
            </a:r>
            <a:r>
              <a:rPr sz="2400" spc="-8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spc="-5" dirty="0" smtClean="0">
                <a:solidFill>
                  <a:srgbClr val="C00000"/>
                </a:solidFill>
                <a:latin typeface="Arial"/>
                <a:cs typeface="Arial"/>
              </a:rPr>
              <a:t>cooperation</a:t>
            </a:r>
            <a:endParaRPr lang="en-US" sz="1000" spc="-5" dirty="0" smtClean="0">
              <a:solidFill>
                <a:srgbClr val="C00000"/>
              </a:solidFill>
              <a:latin typeface="Arial"/>
              <a:cs typeface="Arial"/>
            </a:endParaRPr>
          </a:p>
          <a:p>
            <a:pPr marL="2149475">
              <a:lnSpc>
                <a:spcPct val="100000"/>
              </a:lnSpc>
              <a:spcBef>
                <a:spcPts val="1800"/>
              </a:spcBef>
            </a:pPr>
            <a:r>
              <a:rPr dirty="0" smtClean="0"/>
              <a:t>食品安全计量及相关标准物质研发培训</a:t>
            </a:r>
          </a:p>
          <a:p>
            <a:pPr marL="2149475" marR="5080">
              <a:lnSpc>
                <a:spcPct val="100000"/>
              </a:lnSpc>
              <a:spcBef>
                <a:spcPts val="45"/>
              </a:spcBef>
            </a:pPr>
            <a:r>
              <a:rPr sz="2400" spc="-20" dirty="0" smtClean="0">
                <a:latin typeface="Arial"/>
                <a:cs typeface="Arial"/>
              </a:rPr>
              <a:t>Training </a:t>
            </a:r>
            <a:r>
              <a:rPr sz="2400" dirty="0" smtClean="0">
                <a:latin typeface="Arial"/>
                <a:cs typeface="Arial"/>
              </a:rPr>
              <a:t>on food </a:t>
            </a:r>
            <a:r>
              <a:rPr sz="2400" spc="-5" dirty="0" smtClean="0">
                <a:latin typeface="Arial"/>
                <a:cs typeface="Arial"/>
              </a:rPr>
              <a:t>safe</a:t>
            </a:r>
            <a:r>
              <a:rPr lang="en-US" altLang="zh-CN" sz="2400" spc="-5" dirty="0" smtClean="0">
                <a:latin typeface="Arial"/>
                <a:cs typeface="Arial"/>
              </a:rPr>
              <a:t>t</a:t>
            </a:r>
            <a:r>
              <a:rPr sz="2400" spc="-5" dirty="0" smtClean="0">
                <a:latin typeface="Arial"/>
                <a:cs typeface="Arial"/>
              </a:rPr>
              <a:t>y measurement </a:t>
            </a:r>
            <a:r>
              <a:rPr sz="2400" dirty="0" smtClean="0">
                <a:latin typeface="Arial"/>
                <a:cs typeface="Arial"/>
              </a:rPr>
              <a:t>and </a:t>
            </a:r>
            <a:endParaRPr lang="en-US" sz="2400" dirty="0" smtClean="0">
              <a:latin typeface="Arial"/>
              <a:cs typeface="Arial"/>
            </a:endParaRPr>
          </a:p>
          <a:p>
            <a:pPr marL="2149475" marR="5080">
              <a:lnSpc>
                <a:spcPct val="100000"/>
              </a:lnSpc>
              <a:spcBef>
                <a:spcPts val="45"/>
              </a:spcBef>
            </a:pPr>
            <a:r>
              <a:rPr sz="2400" spc="-5" dirty="0" smtClean="0">
                <a:latin typeface="Arial"/>
                <a:cs typeface="Arial"/>
              </a:rPr>
              <a:t>development </a:t>
            </a:r>
            <a:r>
              <a:rPr sz="2400" dirty="0">
                <a:latin typeface="Arial"/>
                <a:cs typeface="Arial"/>
              </a:rPr>
              <a:t>of </a:t>
            </a:r>
            <a:r>
              <a:rPr lang="en-US" sz="2400" dirty="0" smtClean="0">
                <a:latin typeface="Arial"/>
                <a:cs typeface="Arial"/>
              </a:rPr>
              <a:t>C</a:t>
            </a:r>
            <a:r>
              <a:rPr sz="2400" spc="-5" dirty="0" smtClean="0">
                <a:latin typeface="Arial"/>
                <a:cs typeface="Arial"/>
              </a:rPr>
              <a:t>RMs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094224" y="5058156"/>
            <a:ext cx="4089400" cy="76200"/>
          </a:xfrm>
          <a:custGeom>
            <a:avLst/>
            <a:gdLst/>
            <a:ahLst/>
            <a:cxnLst/>
            <a:rect l="l" t="t" r="r" b="b"/>
            <a:pathLst>
              <a:path w="4089400" h="76200">
                <a:moveTo>
                  <a:pt x="4050792" y="0"/>
                </a:moveTo>
                <a:lnTo>
                  <a:pt x="4035837" y="2952"/>
                </a:lnTo>
                <a:lnTo>
                  <a:pt x="4023740" y="11049"/>
                </a:lnTo>
                <a:lnTo>
                  <a:pt x="4015644" y="23145"/>
                </a:lnTo>
                <a:lnTo>
                  <a:pt x="4012692" y="38100"/>
                </a:lnTo>
                <a:lnTo>
                  <a:pt x="4015644" y="53054"/>
                </a:lnTo>
                <a:lnTo>
                  <a:pt x="4023741" y="65151"/>
                </a:lnTo>
                <a:lnTo>
                  <a:pt x="4035837" y="73247"/>
                </a:lnTo>
                <a:lnTo>
                  <a:pt x="4050792" y="76200"/>
                </a:lnTo>
                <a:lnTo>
                  <a:pt x="4065103" y="73247"/>
                </a:lnTo>
                <a:lnTo>
                  <a:pt x="4077271" y="65150"/>
                </a:lnTo>
                <a:lnTo>
                  <a:pt x="4085724" y="53054"/>
                </a:lnTo>
                <a:lnTo>
                  <a:pt x="4087600" y="44195"/>
                </a:lnTo>
                <a:lnTo>
                  <a:pt x="4050792" y="44195"/>
                </a:lnTo>
                <a:lnTo>
                  <a:pt x="4050792" y="32003"/>
                </a:lnTo>
                <a:lnTo>
                  <a:pt x="4087600" y="32003"/>
                </a:lnTo>
                <a:lnTo>
                  <a:pt x="4085724" y="23145"/>
                </a:lnTo>
                <a:lnTo>
                  <a:pt x="4077271" y="11048"/>
                </a:lnTo>
                <a:lnTo>
                  <a:pt x="4065103" y="2952"/>
                </a:lnTo>
                <a:lnTo>
                  <a:pt x="4050792" y="0"/>
                </a:lnTo>
                <a:close/>
              </a:path>
              <a:path w="4089400" h="76200">
                <a:moveTo>
                  <a:pt x="4013895" y="32003"/>
                </a:moveTo>
                <a:lnTo>
                  <a:pt x="0" y="32003"/>
                </a:lnTo>
                <a:lnTo>
                  <a:pt x="0" y="44195"/>
                </a:lnTo>
                <a:lnTo>
                  <a:pt x="4013895" y="44195"/>
                </a:lnTo>
                <a:lnTo>
                  <a:pt x="4012692" y="38100"/>
                </a:lnTo>
                <a:lnTo>
                  <a:pt x="4013895" y="32003"/>
                </a:lnTo>
                <a:close/>
              </a:path>
              <a:path w="4089400" h="76200">
                <a:moveTo>
                  <a:pt x="4087600" y="32003"/>
                </a:moveTo>
                <a:lnTo>
                  <a:pt x="4050792" y="32003"/>
                </a:lnTo>
                <a:lnTo>
                  <a:pt x="4050792" y="44195"/>
                </a:lnTo>
                <a:lnTo>
                  <a:pt x="4087600" y="44195"/>
                </a:lnTo>
                <a:lnTo>
                  <a:pt x="4088892" y="38100"/>
                </a:lnTo>
                <a:lnTo>
                  <a:pt x="4087600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12928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7581" y="199758"/>
            <a:ext cx="12084419" cy="5078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>
                <a:latin typeface="微软雅黑"/>
                <a:cs typeface="微软雅黑"/>
              </a:rPr>
              <a:t>国际合作 </a:t>
            </a:r>
            <a:r>
              <a:rPr dirty="0"/>
              <a:t>International </a:t>
            </a:r>
            <a:r>
              <a:rPr spc="-5" dirty="0" smtClean="0"/>
              <a:t>cooperation</a:t>
            </a:r>
            <a:endParaRPr sz="2400" dirty="0"/>
          </a:p>
        </p:txBody>
      </p:sp>
      <p:sp>
        <p:nvSpPr>
          <p:cNvPr id="5" name="object 5"/>
          <p:cNvSpPr/>
          <p:nvPr/>
        </p:nvSpPr>
        <p:spPr>
          <a:xfrm>
            <a:off x="6094476" y="2286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94476" y="4572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796528" y="6160583"/>
            <a:ext cx="3395472" cy="7132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2398" y="1071547"/>
            <a:ext cx="11739602" cy="5001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100" b="1" dirty="0">
                <a:solidFill>
                  <a:srgbClr val="140707"/>
                </a:solidFill>
                <a:latin typeface="Arial"/>
                <a:cs typeface="Arial"/>
              </a:rPr>
              <a:t>COOMET</a:t>
            </a:r>
            <a:r>
              <a:rPr sz="2100" b="1" dirty="0">
                <a:solidFill>
                  <a:srgbClr val="140707"/>
                </a:solidFill>
                <a:latin typeface="微软雅黑"/>
                <a:cs typeface="微软雅黑"/>
              </a:rPr>
              <a:t>：</a:t>
            </a:r>
            <a:endParaRPr sz="2100" dirty="0">
              <a:latin typeface="微软雅黑"/>
              <a:cs typeface="微软雅黑"/>
            </a:endParaRPr>
          </a:p>
          <a:p>
            <a:pPr marL="715963" marR="1628139" indent="-414338">
              <a:tabLst>
                <a:tab pos="708660" algn="l"/>
              </a:tabLst>
            </a:pP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•	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有兴趣参与</a:t>
            </a:r>
            <a:r>
              <a:rPr sz="2100" dirty="0">
                <a:solidFill>
                  <a:srgbClr val="140707"/>
                </a:solidFill>
                <a:latin typeface="Arial"/>
                <a:cs typeface="Arial"/>
              </a:rPr>
              <a:t>COOMET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的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测量标准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技术委员会</a:t>
            </a:r>
            <a:r>
              <a:rPr sz="2100" dirty="0">
                <a:solidFill>
                  <a:srgbClr val="140707"/>
                </a:solidFill>
                <a:latin typeface="微软雅黑"/>
                <a:cs typeface="微软雅黑"/>
              </a:rPr>
              <a:t>、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信息与培训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技术委员会以及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联合研究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项目</a:t>
            </a:r>
            <a:endParaRPr lang="en-US" altLang="zh-CN" sz="2100" dirty="0" smtClean="0">
              <a:solidFill>
                <a:srgbClr val="140707"/>
              </a:solidFill>
              <a:latin typeface="微软雅黑"/>
              <a:cs typeface="微软雅黑"/>
            </a:endParaRPr>
          </a:p>
          <a:p>
            <a:pPr marL="715963" marR="1628139" indent="-414338">
              <a:tabLst>
                <a:tab pos="708660" algn="l"/>
              </a:tabLst>
            </a:pP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   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I</a:t>
            </a:r>
            <a:r>
              <a:rPr sz="2100" dirty="0" smtClean="0">
                <a:solidFill>
                  <a:srgbClr val="140707"/>
                </a:solidFill>
                <a:latin typeface="Arial"/>
                <a:cs typeface="Arial"/>
              </a:rPr>
              <a:t>nterested </a:t>
            </a: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in participating in COOMET </a:t>
            </a:r>
            <a:r>
              <a:rPr sz="2100" dirty="0">
                <a:solidFill>
                  <a:srgbClr val="140707"/>
                </a:solidFill>
                <a:latin typeface="Arial"/>
                <a:cs typeface="Arial"/>
              </a:rPr>
              <a:t>TCs </a:t>
            </a:r>
            <a:r>
              <a:rPr lang="en-US" altLang="zh-CN" sz="2100" dirty="0" smtClean="0">
                <a:solidFill>
                  <a:srgbClr val="140707"/>
                </a:solidFill>
                <a:latin typeface="Arial"/>
                <a:cs typeface="Arial"/>
              </a:rPr>
              <a:t>for measurement standards and information and training as well as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 </a:t>
            </a:r>
            <a:r>
              <a:rPr sz="2100" spc="-10" dirty="0">
                <a:solidFill>
                  <a:srgbClr val="140707"/>
                </a:solidFill>
                <a:latin typeface="Arial"/>
                <a:cs typeface="Arial"/>
              </a:rPr>
              <a:t>joint </a:t>
            </a: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research</a:t>
            </a:r>
            <a:r>
              <a:rPr sz="2100" spc="85" dirty="0">
                <a:solidFill>
                  <a:srgbClr val="140707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projects.</a:t>
            </a:r>
            <a:endParaRPr sz="2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100" b="1" dirty="0">
                <a:solidFill>
                  <a:srgbClr val="140707"/>
                </a:solidFill>
                <a:latin typeface="Arial"/>
                <a:cs typeface="Arial"/>
              </a:rPr>
              <a:t>APMP</a:t>
            </a:r>
            <a:r>
              <a:rPr sz="2100" b="1" dirty="0">
                <a:solidFill>
                  <a:srgbClr val="140707"/>
                </a:solidFill>
                <a:latin typeface="微软雅黑"/>
                <a:cs typeface="微软雅黑"/>
              </a:rPr>
              <a:t>：</a:t>
            </a:r>
            <a:endParaRPr sz="2100" dirty="0">
              <a:latin typeface="微软雅黑"/>
              <a:cs typeface="微软雅黑"/>
            </a:endParaRPr>
          </a:p>
          <a:p>
            <a:pPr marL="748665" marR="2213610" indent="-446405">
              <a:buFont typeface="Arial"/>
              <a:buChar char="•"/>
              <a:tabLst>
                <a:tab pos="709930" algn="l"/>
              </a:tabLst>
            </a:pPr>
            <a:r>
              <a:rPr lang="zh-CN" altLang="en-US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已经</a:t>
            </a:r>
            <a:r>
              <a:rPr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参与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12</a:t>
            </a:r>
            <a:r>
              <a:rPr sz="2100" spc="-5" dirty="0">
                <a:solidFill>
                  <a:srgbClr val="140707"/>
                </a:solidFill>
                <a:latin typeface="微软雅黑"/>
                <a:cs typeface="微软雅黑"/>
              </a:rPr>
              <a:t>个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APMP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技术委员会</a:t>
            </a:r>
            <a:r>
              <a:rPr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，</a:t>
            </a: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4</a:t>
            </a:r>
            <a:r>
              <a:rPr sz="2100" spc="-5" dirty="0">
                <a:solidFill>
                  <a:srgbClr val="140707"/>
                </a:solidFill>
                <a:latin typeface="微软雅黑"/>
                <a:cs typeface="微软雅黑"/>
              </a:rPr>
              <a:t>个重点研究工作组 </a:t>
            </a:r>
            <a:endParaRPr lang="en-US" sz="2100" spc="-5" dirty="0" smtClean="0">
              <a:solidFill>
                <a:srgbClr val="140707"/>
              </a:solidFill>
              <a:latin typeface="微软雅黑"/>
              <a:cs typeface="微软雅黑"/>
            </a:endParaRPr>
          </a:p>
          <a:p>
            <a:pPr marL="748665" marR="2213610" indent="-446405">
              <a:tabLst>
                <a:tab pos="709930" algn="l"/>
              </a:tabLst>
            </a:pPr>
            <a:r>
              <a:rPr 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      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 Participated</a:t>
            </a:r>
            <a:r>
              <a:rPr 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 in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12 </a:t>
            </a:r>
            <a:r>
              <a:rPr 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APMP </a:t>
            </a:r>
            <a:r>
              <a:rPr sz="2100" dirty="0" smtClean="0">
                <a:solidFill>
                  <a:srgbClr val="140707"/>
                </a:solidFill>
                <a:latin typeface="Arial"/>
                <a:cs typeface="Arial"/>
              </a:rPr>
              <a:t>TCs </a:t>
            </a: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and 4 </a:t>
            </a:r>
            <a:r>
              <a:rPr 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APMP F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ocus</a:t>
            </a:r>
            <a:r>
              <a:rPr sz="2100" spc="-10" dirty="0" smtClean="0">
                <a:solidFill>
                  <a:srgbClr val="140707"/>
                </a:solidFill>
                <a:latin typeface="Arial"/>
                <a:cs typeface="Arial"/>
              </a:rPr>
              <a:t> </a:t>
            </a:r>
            <a:r>
              <a:rPr lang="en-US" sz="2100" spc="-10" dirty="0" smtClean="0">
                <a:solidFill>
                  <a:srgbClr val="140707"/>
                </a:solidFill>
                <a:latin typeface="Arial"/>
                <a:cs typeface="Arial"/>
              </a:rPr>
              <a:t>G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roups</a:t>
            </a:r>
            <a:endParaRPr sz="2100" dirty="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tabLst>
                <a:tab pos="708660" algn="l"/>
              </a:tabLst>
            </a:pP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•	1</a:t>
            </a:r>
            <a:r>
              <a:rPr sz="2100" spc="-5" dirty="0">
                <a:solidFill>
                  <a:srgbClr val="140707"/>
                </a:solidFill>
                <a:latin typeface="微软雅黑"/>
                <a:cs typeface="微软雅黑"/>
              </a:rPr>
              <a:t>人任执行委员会委员，</a:t>
            </a: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3</a:t>
            </a:r>
            <a:r>
              <a:rPr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人任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技术委员会</a:t>
            </a:r>
            <a:r>
              <a:rPr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主席</a:t>
            </a:r>
            <a:r>
              <a:rPr sz="2100" spc="-5" dirty="0">
                <a:solidFill>
                  <a:srgbClr val="140707"/>
                </a:solidFill>
                <a:latin typeface="微软雅黑"/>
                <a:cs typeface="微软雅黑"/>
              </a:rPr>
              <a:t>，</a:t>
            </a: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1</a:t>
            </a:r>
            <a:r>
              <a:rPr sz="2100" spc="-5" dirty="0">
                <a:solidFill>
                  <a:srgbClr val="140707"/>
                </a:solidFill>
                <a:latin typeface="微软雅黑"/>
                <a:cs typeface="微软雅黑"/>
              </a:rPr>
              <a:t>人任重点研究工作组主席</a:t>
            </a:r>
            <a:endParaRPr sz="2100" dirty="0">
              <a:latin typeface="微软雅黑"/>
              <a:cs typeface="微软雅黑"/>
            </a:endParaRPr>
          </a:p>
          <a:p>
            <a:pPr marL="715963" defTabSz="801688">
              <a:lnSpc>
                <a:spcPct val="100000"/>
              </a:lnSpc>
            </a:pP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1 EC member, 3 </a:t>
            </a:r>
            <a:r>
              <a:rPr sz="2100" dirty="0">
                <a:solidFill>
                  <a:srgbClr val="140707"/>
                </a:solidFill>
                <a:latin typeface="Arial"/>
                <a:cs typeface="Arial"/>
              </a:rPr>
              <a:t>TC </a:t>
            </a: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Chairs </a:t>
            </a:r>
            <a:r>
              <a:rPr sz="2100" spc="-10" dirty="0">
                <a:solidFill>
                  <a:srgbClr val="140707"/>
                </a:solidFill>
                <a:latin typeface="Arial"/>
                <a:cs typeface="Arial"/>
              </a:rPr>
              <a:t>and </a:t>
            </a: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1 Chair </a:t>
            </a:r>
            <a:r>
              <a:rPr sz="2100" dirty="0">
                <a:solidFill>
                  <a:srgbClr val="140707"/>
                </a:solidFill>
                <a:latin typeface="Arial"/>
                <a:cs typeface="Arial"/>
              </a:rPr>
              <a:t>of </a:t>
            </a:r>
            <a:r>
              <a:rPr lang="en-US" sz="2100" dirty="0" smtClean="0">
                <a:solidFill>
                  <a:srgbClr val="140707"/>
                </a:solidFill>
                <a:latin typeface="Arial"/>
                <a:cs typeface="Arial"/>
              </a:rPr>
              <a:t>F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ood </a:t>
            </a:r>
            <a:r>
              <a:rPr 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S</a:t>
            </a:r>
            <a:r>
              <a:rPr sz="2100" dirty="0" smtClean="0">
                <a:solidFill>
                  <a:srgbClr val="140707"/>
                </a:solidFill>
                <a:latin typeface="Arial"/>
                <a:cs typeface="Arial"/>
              </a:rPr>
              <a:t>afety </a:t>
            </a:r>
            <a:r>
              <a:rPr lang="en-US" sz="2100" dirty="0" smtClean="0">
                <a:solidFill>
                  <a:srgbClr val="140707"/>
                </a:solidFill>
                <a:latin typeface="Arial"/>
                <a:cs typeface="Arial"/>
              </a:rPr>
              <a:t>F</a:t>
            </a:r>
            <a:r>
              <a:rPr sz="2100" dirty="0" smtClean="0">
                <a:solidFill>
                  <a:srgbClr val="140707"/>
                </a:solidFill>
                <a:latin typeface="Arial"/>
                <a:cs typeface="Arial"/>
              </a:rPr>
              <a:t>ocus</a:t>
            </a:r>
            <a:r>
              <a:rPr sz="2100" spc="35" dirty="0" smtClean="0">
                <a:solidFill>
                  <a:srgbClr val="140707"/>
                </a:solidFill>
                <a:latin typeface="Arial"/>
                <a:cs typeface="Arial"/>
              </a:rPr>
              <a:t> </a:t>
            </a:r>
            <a:r>
              <a:rPr lang="en-US" sz="2100" spc="35" dirty="0" smtClean="0">
                <a:solidFill>
                  <a:srgbClr val="140707"/>
                </a:solidFill>
                <a:latin typeface="Arial"/>
                <a:cs typeface="Arial"/>
              </a:rPr>
              <a:t>G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roup</a:t>
            </a:r>
            <a:endParaRPr sz="2100" dirty="0">
              <a:latin typeface="Arial"/>
              <a:cs typeface="Arial"/>
            </a:endParaRPr>
          </a:p>
          <a:p>
            <a:pPr marL="715963" marR="1772285" indent="-414338">
              <a:buFont typeface="Arial"/>
              <a:buChar char="•"/>
              <a:tabLst>
                <a:tab pos="709930" algn="l"/>
              </a:tabLst>
            </a:pPr>
            <a:r>
              <a:rPr sz="2100" dirty="0">
                <a:solidFill>
                  <a:srgbClr val="140707"/>
                </a:solidFill>
                <a:latin typeface="微软雅黑"/>
                <a:cs typeface="微软雅黑"/>
              </a:rPr>
              <a:t>参加发展中国家计量委员会 </a:t>
            </a:r>
            <a:endParaRPr lang="en-US" sz="2100" spc="-5" dirty="0" smtClean="0">
              <a:solidFill>
                <a:srgbClr val="140707"/>
              </a:solidFill>
              <a:latin typeface="Arial"/>
              <a:cs typeface="Arial"/>
            </a:endParaRPr>
          </a:p>
          <a:p>
            <a:pPr marL="715963" marR="1772285" indent="-414338">
              <a:tabLst>
                <a:tab pos="709930" algn="l"/>
              </a:tabLst>
            </a:pPr>
            <a:r>
              <a:rPr 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      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Participat</a:t>
            </a:r>
            <a:r>
              <a:rPr lang="en-US" sz="2100" spc="-5" dirty="0" err="1" smtClean="0">
                <a:solidFill>
                  <a:srgbClr val="140707"/>
                </a:solidFill>
                <a:latin typeface="Arial"/>
                <a:cs typeface="Arial"/>
              </a:rPr>
              <a:t>ed</a:t>
            </a:r>
            <a:r>
              <a:rPr 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 in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140707"/>
                </a:solidFill>
                <a:latin typeface="Arial"/>
                <a:cs typeface="Arial"/>
              </a:rPr>
              <a:t>APMP </a:t>
            </a:r>
            <a:r>
              <a:rPr 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Developing Economies‘ </a:t>
            </a:r>
            <a:r>
              <a:rPr lang="en-US" sz="2100" dirty="0" smtClean="0">
                <a:solidFill>
                  <a:srgbClr val="140707"/>
                </a:solidFill>
                <a:latin typeface="Arial"/>
                <a:cs typeface="Arial"/>
              </a:rPr>
              <a:t>Committee</a:t>
            </a:r>
            <a:r>
              <a:rPr lang="en-US" sz="2100" spc="-100" dirty="0" smtClean="0">
                <a:solidFill>
                  <a:srgbClr val="140707"/>
                </a:solidFill>
                <a:latin typeface="Arial"/>
                <a:cs typeface="Arial"/>
              </a:rPr>
              <a:t> </a:t>
            </a:r>
            <a:r>
              <a:rPr 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(DEC)</a:t>
            </a: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 </a:t>
            </a:r>
            <a:endParaRPr sz="2100" dirty="0">
              <a:latin typeface="Arial"/>
              <a:cs typeface="Arial"/>
            </a:endParaRPr>
          </a:p>
          <a:p>
            <a:pPr marL="20320">
              <a:lnSpc>
                <a:spcPct val="100000"/>
              </a:lnSpc>
              <a:spcBef>
                <a:spcPts val="600"/>
              </a:spcBef>
            </a:pPr>
            <a:r>
              <a:rPr sz="2100" b="1" spc="-5" dirty="0">
                <a:solidFill>
                  <a:srgbClr val="140707"/>
                </a:solidFill>
                <a:latin typeface="Arial"/>
                <a:cs typeface="Arial"/>
              </a:rPr>
              <a:t>APEC:</a:t>
            </a:r>
            <a:endParaRPr sz="2100" dirty="0">
              <a:latin typeface="Arial"/>
              <a:cs typeface="Arial"/>
            </a:endParaRPr>
          </a:p>
          <a:p>
            <a:pPr marL="266700">
              <a:lnSpc>
                <a:spcPct val="100000"/>
              </a:lnSpc>
              <a:tabLst>
                <a:tab pos="715963" algn="l"/>
              </a:tabLst>
            </a:pP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•	</a:t>
            </a:r>
            <a:r>
              <a:rPr lang="zh-CN" altLang="en-US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2015-2017，组织3次</a:t>
            </a:r>
            <a:r>
              <a:rPr lang="en-US" altLang="zh-CN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APMP</a:t>
            </a:r>
            <a:r>
              <a:rPr lang="zh-CN" altLang="en-US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研讨会和技术培训，将近</a:t>
            </a:r>
            <a:r>
              <a:rPr lang="en-US" altLang="zh-CN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20</a:t>
            </a:r>
            <a:r>
              <a:rPr lang="zh-CN" altLang="en-US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个经济体参加</a:t>
            </a:r>
          </a:p>
          <a:p>
            <a:pPr marL="715963" defTabSz="715963">
              <a:lnSpc>
                <a:spcPct val="100000"/>
              </a:lnSpc>
            </a:pPr>
            <a:r>
              <a:rPr lang="zh-CN" altLang="en-US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3 APEC </a:t>
            </a:r>
            <a:r>
              <a:rPr lang="en-US" altLang="zh-CN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workshops</a:t>
            </a:r>
            <a:r>
              <a:rPr lang="zh-CN" altLang="en-US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 organized in 2015-2017 with attendees from </a:t>
            </a:r>
            <a:r>
              <a:rPr lang="en-US" altLang="zh-CN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nearly 20</a:t>
            </a:r>
            <a:r>
              <a:rPr lang="zh-CN" altLang="en-US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lang="en-US" altLang="zh-CN"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economies</a:t>
            </a:r>
            <a:endParaRPr lang="zh-CN" altLang="en-US" sz="2100" spc="-5" dirty="0">
              <a:solidFill>
                <a:srgbClr val="140707"/>
              </a:solidFill>
              <a:latin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96132" y="2214554"/>
            <a:ext cx="3643338" cy="25003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5208" y="0"/>
            <a:ext cx="11598808" cy="762029"/>
          </a:xfrm>
          <a:prstGeom prst="rect">
            <a:avLst/>
          </a:prstGeom>
        </p:spPr>
        <p:txBody>
          <a:bodyPr vert="horz" wrap="square" lIns="0" tIns="25173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>
                <a:latin typeface="微软雅黑"/>
                <a:cs typeface="微软雅黑"/>
              </a:rPr>
              <a:t>国际合作 </a:t>
            </a:r>
            <a:r>
              <a:rPr dirty="0"/>
              <a:t>International</a:t>
            </a:r>
            <a:r>
              <a:rPr spc="-204" dirty="0"/>
              <a:t> </a:t>
            </a:r>
            <a:r>
              <a:rPr dirty="0"/>
              <a:t>cooperation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5208" y="857232"/>
            <a:ext cx="11787270" cy="1351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376092"/>
                </a:solidFill>
                <a:latin typeface="微软雅黑"/>
                <a:cs typeface="微软雅黑"/>
              </a:rPr>
              <a:t>与COOMET成员的双边合作</a:t>
            </a:r>
            <a:r>
              <a:rPr sz="2400" b="1" dirty="0" smtClean="0">
                <a:solidFill>
                  <a:srgbClr val="376092"/>
                </a:solidFill>
                <a:latin typeface="微软雅黑"/>
                <a:cs typeface="微软雅黑"/>
              </a:rPr>
              <a:t>/</a:t>
            </a:r>
            <a:r>
              <a:rPr lang="en-US" sz="2400" b="1" dirty="0" smtClean="0">
                <a:solidFill>
                  <a:srgbClr val="376092"/>
                </a:solidFill>
                <a:latin typeface="微软雅黑"/>
                <a:cs typeface="微软雅黑"/>
              </a:rPr>
              <a:t>Bilateral cooperation with COOMET members</a:t>
            </a:r>
          </a:p>
          <a:p>
            <a:pPr marL="1077913" marR="1148715" indent="-460375">
              <a:lnSpc>
                <a:spcPct val="150000"/>
              </a:lnSpc>
              <a:spcBef>
                <a:spcPts val="70"/>
              </a:spcBef>
              <a:tabLst>
                <a:tab pos="1024255" algn="l"/>
              </a:tabLst>
            </a:pPr>
            <a:r>
              <a:rPr sz="2100" spc="-5" dirty="0" smtClean="0">
                <a:solidFill>
                  <a:srgbClr val="140707"/>
                </a:solidFill>
                <a:latin typeface="Arial"/>
                <a:cs typeface="Arial"/>
              </a:rPr>
              <a:t>•	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与俄罗斯</a:t>
            </a:r>
            <a:r>
              <a:rPr sz="2100" spc="-5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VNIIM和VNIIOFI</a:t>
            </a:r>
            <a:r>
              <a:rPr sz="2100" spc="-1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签署谅解备忘录，并开展技术合作</a:t>
            </a:r>
            <a:endParaRPr lang="en-US" sz="2100" dirty="0" smtClean="0">
              <a:solidFill>
                <a:srgbClr val="140707"/>
              </a:solidFill>
              <a:latin typeface="微软雅黑"/>
              <a:cs typeface="微软雅黑"/>
            </a:endParaRPr>
          </a:p>
          <a:p>
            <a:pPr marL="1077913" marR="1148715" indent="-460375">
              <a:lnSpc>
                <a:spcPct val="150000"/>
              </a:lnSpc>
              <a:spcBef>
                <a:spcPts val="70"/>
              </a:spcBef>
              <a:tabLst>
                <a:tab pos="1024255" algn="l"/>
              </a:tabLst>
            </a:pP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  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 </a:t>
            </a:r>
            <a:r>
              <a:rPr sz="2100" dirty="0">
                <a:solidFill>
                  <a:srgbClr val="140707"/>
                </a:solidFill>
                <a:latin typeface="微软雅黑"/>
                <a:cs typeface="微软雅黑"/>
              </a:rPr>
              <a:t>MoUs 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signed </a:t>
            </a:r>
            <a:r>
              <a:rPr sz="2100" spc="-5" dirty="0">
                <a:solidFill>
                  <a:srgbClr val="140707"/>
                </a:solidFill>
                <a:latin typeface="微软雅黑"/>
                <a:cs typeface="微软雅黑"/>
              </a:rPr>
              <a:t>between </a:t>
            </a:r>
            <a:r>
              <a:rPr sz="2100" dirty="0">
                <a:solidFill>
                  <a:srgbClr val="140707"/>
                </a:solidFill>
                <a:latin typeface="微软雅黑"/>
                <a:cs typeface="微软雅黑"/>
              </a:rPr>
              <a:t>NIM and </a:t>
            </a: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VNIIOFI, </a:t>
            </a:r>
            <a:r>
              <a:rPr sz="2100" spc="-5" dirty="0" smtClean="0">
                <a:solidFill>
                  <a:srgbClr val="140707"/>
                </a:solidFill>
                <a:latin typeface="微软雅黑"/>
                <a:cs typeface="微软雅黑"/>
              </a:rPr>
              <a:t>VNIIM</a:t>
            </a:r>
            <a:r>
              <a:rPr sz="2100" spc="-3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endParaRPr sz="2100" dirty="0">
              <a:latin typeface="微软雅黑"/>
              <a:cs typeface="微软雅黑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81752" y="4829446"/>
            <a:ext cx="5500726" cy="1385636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 marR="5080">
              <a:lnSpc>
                <a:spcPct val="99700"/>
              </a:lnSpc>
              <a:spcBef>
                <a:spcPts val="5"/>
              </a:spcBef>
            </a:pPr>
            <a:r>
              <a:rPr lang="zh-CN" altLang="en-US" dirty="0" smtClean="0"/>
              <a:t>VNIIM科学家亚历山大巴德科在NIM化学所实验室工作  1.5个月</a:t>
            </a:r>
            <a:endParaRPr lang="en-US" altLang="zh-CN" dirty="0" smtClean="0"/>
          </a:p>
          <a:p>
            <a:pPr marL="12700" marR="5080">
              <a:lnSpc>
                <a:spcPct val="99700"/>
              </a:lnSpc>
              <a:spcBef>
                <a:spcPts val="5"/>
              </a:spcBef>
            </a:pPr>
            <a:endParaRPr lang="en-US" altLang="en-US" dirty="0" smtClean="0"/>
          </a:p>
          <a:p>
            <a:pPr marL="12700" marR="5080">
              <a:lnSpc>
                <a:spcPct val="99700"/>
              </a:lnSpc>
              <a:spcBef>
                <a:spcPts val="5"/>
              </a:spcBef>
            </a:pPr>
            <a:r>
              <a:rPr lang="zh-CN" altLang="en-US" dirty="0" smtClean="0"/>
              <a:t>VNIIM Scientist Alexandra Budko </a:t>
            </a:r>
            <a:r>
              <a:rPr lang="en-US" altLang="en-US" dirty="0" smtClean="0"/>
              <a:t>worked </a:t>
            </a:r>
            <a:r>
              <a:rPr lang="zh-CN" altLang="en-US" dirty="0" smtClean="0"/>
              <a:t>at Chemical Metrology laboratory of NIM</a:t>
            </a:r>
            <a:r>
              <a:rPr lang="en-US" altLang="en-US" dirty="0" smtClean="0"/>
              <a:t> in 2017</a:t>
            </a:r>
            <a:endParaRPr lang="zh-CN" altLang="en-US" dirty="0"/>
          </a:p>
        </p:txBody>
      </p:sp>
      <p:sp>
        <p:nvSpPr>
          <p:cNvPr id="10" name="object 10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矩形 12"/>
          <p:cNvSpPr/>
          <p:nvPr/>
        </p:nvSpPr>
        <p:spPr>
          <a:xfrm>
            <a:off x="238083" y="4755261"/>
            <a:ext cx="5286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2017</a:t>
            </a:r>
            <a:r>
              <a:rPr lang="zh-CN" altLang="en-US" dirty="0" smtClean="0"/>
              <a:t>年</a:t>
            </a:r>
            <a:r>
              <a:rPr lang="en-US" altLang="zh-CN" dirty="0" smtClean="0"/>
              <a:t>9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12</a:t>
            </a:r>
            <a:r>
              <a:rPr lang="zh-CN" altLang="en-US" dirty="0" smtClean="0"/>
              <a:t>日，</a:t>
            </a:r>
            <a:r>
              <a:rPr lang="en-US" altLang="zh-CN" dirty="0" smtClean="0"/>
              <a:t>VNIIOFI</a:t>
            </a:r>
            <a:r>
              <a:rPr lang="zh-CN" altLang="en-US" dirty="0" smtClean="0"/>
              <a:t>院长</a:t>
            </a:r>
            <a:r>
              <a:rPr lang="en-US" dirty="0" smtClean="0"/>
              <a:t>Andrei </a:t>
            </a:r>
            <a:r>
              <a:rPr lang="en-US" dirty="0" err="1" smtClean="0"/>
              <a:t>Baturin</a:t>
            </a:r>
            <a:r>
              <a:rPr lang="zh-CN" altLang="en-US" dirty="0" smtClean="0"/>
              <a:t>先生和前任院长</a:t>
            </a:r>
            <a:r>
              <a:rPr lang="en-US" dirty="0" smtClean="0"/>
              <a:t>Vladimir </a:t>
            </a:r>
            <a:r>
              <a:rPr lang="en-US" dirty="0" err="1" smtClean="0"/>
              <a:t>Krutikov</a:t>
            </a:r>
            <a:r>
              <a:rPr lang="zh-CN" altLang="en-US" dirty="0" smtClean="0"/>
              <a:t>先生等访问</a:t>
            </a:r>
            <a:r>
              <a:rPr lang="en-US" altLang="zh-CN" dirty="0" smtClean="0"/>
              <a:t>NIM,</a:t>
            </a:r>
            <a:r>
              <a:rPr lang="zh-CN" altLang="en-US" dirty="0" smtClean="0"/>
              <a:t>讨论双边合作。</a:t>
            </a:r>
            <a:endParaRPr lang="en-US" altLang="zh-CN" dirty="0" smtClean="0"/>
          </a:p>
          <a:p>
            <a:r>
              <a:rPr lang="en-US" altLang="zh-CN" dirty="0" smtClean="0"/>
              <a:t>Mr. </a:t>
            </a:r>
            <a:r>
              <a:rPr lang="en-US" dirty="0" smtClean="0"/>
              <a:t>Andrei </a:t>
            </a:r>
            <a:r>
              <a:rPr lang="en-US" dirty="0" err="1" smtClean="0"/>
              <a:t>Baturin</a:t>
            </a:r>
            <a:r>
              <a:rPr lang="en-US" dirty="0" smtClean="0"/>
              <a:t>,  </a:t>
            </a:r>
            <a:r>
              <a:rPr lang="en-US" altLang="zh-CN" dirty="0" smtClean="0"/>
              <a:t>President of VNIIOFI and Mr. </a:t>
            </a:r>
            <a:r>
              <a:rPr lang="en-US" dirty="0" smtClean="0"/>
              <a:t>Vladimir </a:t>
            </a:r>
            <a:r>
              <a:rPr lang="en-US" dirty="0" err="1" smtClean="0"/>
              <a:t>Krutikov</a:t>
            </a:r>
            <a:r>
              <a:rPr lang="en-US" dirty="0" smtClean="0"/>
              <a:t>, Former </a:t>
            </a:r>
            <a:r>
              <a:rPr lang="en-US" altLang="zh-CN" dirty="0" smtClean="0"/>
              <a:t>President of VNIIOFI  visited NIM on Sep. 12, 2017 for discussion of bilateral cooperation</a:t>
            </a:r>
            <a:endParaRPr lang="zh-CN" altLang="en-US" dirty="0"/>
          </a:p>
        </p:txBody>
      </p:sp>
      <p:pic>
        <p:nvPicPr>
          <p:cNvPr id="1026" name="Picture 2" descr="D:\国际组织\COOMET\coomet会议\2018年COOMET会议\IMG_19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150" y="2246550"/>
            <a:ext cx="3714776" cy="239689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9356" y="-71462"/>
            <a:ext cx="11598808" cy="762029"/>
          </a:xfrm>
          <a:prstGeom prst="rect">
            <a:avLst/>
          </a:prstGeom>
        </p:spPr>
        <p:txBody>
          <a:bodyPr vert="horz" wrap="square" lIns="0" tIns="25173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>
                <a:latin typeface="微软雅黑"/>
                <a:cs typeface="微软雅黑"/>
              </a:rPr>
              <a:t>国际合作 </a:t>
            </a:r>
            <a:r>
              <a:rPr dirty="0"/>
              <a:t>International</a:t>
            </a:r>
            <a:r>
              <a:rPr spc="-204" dirty="0"/>
              <a:t> </a:t>
            </a:r>
            <a:r>
              <a:rPr dirty="0"/>
              <a:t>cooperation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48370" y="1044321"/>
            <a:ext cx="1001014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376092"/>
                </a:solidFill>
                <a:latin typeface="微软雅黑"/>
                <a:cs typeface="微软雅黑"/>
              </a:rPr>
              <a:t>与COOMET成员的双边合作/</a:t>
            </a:r>
            <a:r>
              <a:rPr sz="2400" dirty="0">
                <a:solidFill>
                  <a:srgbClr val="376092"/>
                </a:solidFill>
                <a:latin typeface="微软雅黑"/>
                <a:cs typeface="微软雅黑"/>
              </a:rPr>
              <a:t>B</a:t>
            </a:r>
            <a:r>
              <a:rPr sz="2400" dirty="0">
                <a:solidFill>
                  <a:srgbClr val="376092"/>
                </a:solidFill>
                <a:latin typeface="Arial"/>
                <a:cs typeface="Arial"/>
              </a:rPr>
              <a:t>ilateral </a:t>
            </a:r>
            <a:r>
              <a:rPr sz="2400" spc="-5" dirty="0">
                <a:solidFill>
                  <a:srgbClr val="376092"/>
                </a:solidFill>
                <a:latin typeface="Arial"/>
                <a:cs typeface="Arial"/>
              </a:rPr>
              <a:t>cooperation with </a:t>
            </a:r>
            <a:r>
              <a:rPr sz="2400" dirty="0">
                <a:solidFill>
                  <a:srgbClr val="376092"/>
                </a:solidFill>
                <a:latin typeface="Arial"/>
                <a:cs typeface="Arial"/>
              </a:rPr>
              <a:t>COOMET</a:t>
            </a:r>
            <a:r>
              <a:rPr sz="2400" spc="-5" dirty="0">
                <a:solidFill>
                  <a:srgbClr val="376092"/>
                </a:solidFill>
                <a:latin typeface="Arial"/>
                <a:cs typeface="Arial"/>
              </a:rPr>
              <a:t> </a:t>
            </a:r>
            <a:r>
              <a:rPr sz="2400" spc="-5" dirty="0" smtClean="0">
                <a:solidFill>
                  <a:srgbClr val="376092"/>
                </a:solidFill>
                <a:latin typeface="Arial"/>
                <a:cs typeface="Arial"/>
              </a:rPr>
              <a:t>member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42942" y="1830139"/>
            <a:ext cx="8358246" cy="812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19100" algn="l"/>
              </a:tabLst>
            </a:pP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•	</a:t>
            </a:r>
            <a:r>
              <a:rPr 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2016</a:t>
            </a:r>
            <a:r>
              <a:rPr lang="zh-CN" alt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年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与哈萨克斯坦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国家计量院（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KazInMetr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）</a:t>
            </a:r>
            <a:r>
              <a:rPr sz="2100" spc="-11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sz="2100" dirty="0">
                <a:solidFill>
                  <a:srgbClr val="140707"/>
                </a:solidFill>
                <a:latin typeface="微软雅黑"/>
                <a:cs typeface="微软雅黑"/>
              </a:rPr>
              <a:t>签署谅解备忘录</a:t>
            </a:r>
            <a:endParaRPr sz="2100" dirty="0">
              <a:latin typeface="微软雅黑"/>
              <a:cs typeface="微软雅黑"/>
            </a:endParaRPr>
          </a:p>
          <a:p>
            <a:pPr marL="449263">
              <a:lnSpc>
                <a:spcPct val="100000"/>
              </a:lnSpc>
              <a:spcBef>
                <a:spcPts val="1260"/>
              </a:spcBef>
            </a:pPr>
            <a:r>
              <a:rPr sz="2100" dirty="0">
                <a:solidFill>
                  <a:srgbClr val="140707"/>
                </a:solidFill>
                <a:latin typeface="微软雅黑"/>
                <a:cs typeface="微软雅黑"/>
              </a:rPr>
              <a:t>MoU 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signed </a:t>
            </a:r>
            <a:r>
              <a:rPr sz="2100" dirty="0">
                <a:solidFill>
                  <a:srgbClr val="140707"/>
                </a:solidFill>
                <a:latin typeface="微软雅黑"/>
                <a:cs typeface="微软雅黑"/>
              </a:rPr>
              <a:t>between NIM </a:t>
            </a: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and</a:t>
            </a:r>
            <a:r>
              <a:rPr sz="2100" spc="-8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KazInMetr</a:t>
            </a: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in 2016</a:t>
            </a:r>
            <a:endParaRPr sz="2100" dirty="0">
              <a:latin typeface="微软雅黑"/>
              <a:cs typeface="微软雅黑"/>
            </a:endParaRPr>
          </a:p>
        </p:txBody>
      </p:sp>
      <p:sp>
        <p:nvSpPr>
          <p:cNvPr id="12" name="object 11"/>
          <p:cNvSpPr txBox="1"/>
          <p:nvPr/>
        </p:nvSpPr>
        <p:spPr>
          <a:xfrm>
            <a:off x="547734" y="3116023"/>
            <a:ext cx="9810776" cy="8130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19100" algn="l"/>
              </a:tabLst>
            </a:pP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•	</a:t>
            </a:r>
            <a:r>
              <a:rPr lang="en-US" altLang="zh-CN" sz="2100" spc="-5" dirty="0" smtClean="0">
                <a:solidFill>
                  <a:srgbClr val="140707"/>
                </a:solidFill>
                <a:latin typeface="Arial"/>
                <a:cs typeface="Arial"/>
              </a:rPr>
              <a:t>2017</a:t>
            </a:r>
            <a:r>
              <a:rPr lang="zh-CN" alt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年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与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土耳其国家计量院（</a:t>
            </a: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TUBITAK UME）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签署谅解备忘录</a:t>
            </a:r>
            <a:endParaRPr sz="2100" dirty="0">
              <a:solidFill>
                <a:srgbClr val="140707"/>
              </a:solidFill>
              <a:latin typeface="微软雅黑"/>
              <a:cs typeface="微软雅黑"/>
            </a:endParaRPr>
          </a:p>
          <a:p>
            <a:pPr marL="449263">
              <a:lnSpc>
                <a:spcPct val="100000"/>
              </a:lnSpc>
              <a:spcBef>
                <a:spcPts val="1260"/>
              </a:spcBef>
            </a:pPr>
            <a:r>
              <a:rPr sz="2100" dirty="0">
                <a:solidFill>
                  <a:srgbClr val="140707"/>
                </a:solidFill>
                <a:latin typeface="微软雅黑"/>
                <a:cs typeface="微软雅黑"/>
              </a:rPr>
              <a:t>MoU 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signed </a:t>
            </a:r>
            <a:r>
              <a:rPr sz="2100" dirty="0">
                <a:solidFill>
                  <a:srgbClr val="140707"/>
                </a:solidFill>
                <a:latin typeface="微软雅黑"/>
                <a:cs typeface="微软雅黑"/>
              </a:rPr>
              <a:t>between NIM </a:t>
            </a: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and</a:t>
            </a:r>
            <a:r>
              <a:rPr sz="2100" spc="-8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TUBITAK UME 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in 2017</a:t>
            </a:r>
            <a:endParaRPr sz="2100" dirty="0">
              <a:latin typeface="微软雅黑"/>
              <a:cs typeface="微软雅黑"/>
            </a:endParaRPr>
          </a:p>
        </p:txBody>
      </p:sp>
      <p:sp>
        <p:nvSpPr>
          <p:cNvPr id="13" name="object 11"/>
          <p:cNvSpPr txBox="1"/>
          <p:nvPr/>
        </p:nvSpPr>
        <p:spPr>
          <a:xfrm>
            <a:off x="642942" y="4500570"/>
            <a:ext cx="9810776" cy="8130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19100" algn="l"/>
              </a:tabLst>
            </a:pPr>
            <a:r>
              <a:rPr sz="2100" spc="-5" dirty="0">
                <a:solidFill>
                  <a:srgbClr val="140707"/>
                </a:solidFill>
                <a:latin typeface="Arial"/>
                <a:cs typeface="Arial"/>
              </a:rPr>
              <a:t>•	</a:t>
            </a:r>
            <a:r>
              <a:rPr lang="en-US" altLang="zh-CN" sz="2100" spc="-5" dirty="0" smtClean="0">
                <a:solidFill>
                  <a:srgbClr val="140707"/>
                </a:solidFill>
                <a:latin typeface="Arial"/>
                <a:cs typeface="Arial"/>
              </a:rPr>
              <a:t>2018</a:t>
            </a:r>
            <a:r>
              <a:rPr lang="zh-CN" altLang="en-US" sz="2100" spc="-5" dirty="0" smtClean="0">
                <a:solidFill>
                  <a:srgbClr val="140707"/>
                </a:solidFill>
                <a:latin typeface="Arial"/>
                <a:cs typeface="Arial"/>
              </a:rPr>
              <a:t>年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即将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与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乌兹别克斯坦国家计量院（</a:t>
            </a:r>
            <a:r>
              <a:rPr lang="en-US" sz="2100" dirty="0" err="1" smtClean="0">
                <a:solidFill>
                  <a:srgbClr val="140707"/>
                </a:solidFill>
                <a:latin typeface="微软雅黑"/>
                <a:cs typeface="微软雅黑"/>
              </a:rPr>
              <a:t>UzNIM</a:t>
            </a: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SE）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签署谅解备忘录</a:t>
            </a:r>
          </a:p>
          <a:p>
            <a:pPr marL="449263">
              <a:lnSpc>
                <a:spcPct val="100000"/>
              </a:lnSpc>
              <a:spcBef>
                <a:spcPts val="1260"/>
              </a:spcBef>
            </a:pPr>
            <a:r>
              <a:rPr sz="2100" dirty="0">
                <a:solidFill>
                  <a:srgbClr val="140707"/>
                </a:solidFill>
                <a:latin typeface="微软雅黑"/>
                <a:cs typeface="微软雅黑"/>
              </a:rPr>
              <a:t>MoU 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will be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sz="2100" dirty="0">
                <a:solidFill>
                  <a:srgbClr val="140707"/>
                </a:solidFill>
                <a:latin typeface="微软雅黑"/>
                <a:cs typeface="微软雅黑"/>
              </a:rPr>
              <a:t>signed between NIM </a:t>
            </a: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and</a:t>
            </a:r>
            <a:r>
              <a:rPr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lang="en-US" sz="2100" dirty="0" err="1" smtClean="0">
                <a:solidFill>
                  <a:srgbClr val="140707"/>
                </a:solidFill>
                <a:latin typeface="微软雅黑"/>
                <a:cs typeface="微软雅黑"/>
              </a:rPr>
              <a:t>UzNIM</a:t>
            </a: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SE 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in 2018</a:t>
            </a:r>
            <a:endParaRPr sz="2100" dirty="0">
              <a:solidFill>
                <a:srgbClr val="140707"/>
              </a:solidFill>
              <a:latin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43989" y="1949249"/>
            <a:ext cx="45719" cy="71495"/>
          </a:xfrm>
          <a:custGeom>
            <a:avLst/>
            <a:gdLst/>
            <a:ahLst/>
            <a:cxnLst/>
            <a:rect l="l" t="t" r="r" b="b"/>
            <a:pathLst>
              <a:path w="41910" h="72389">
                <a:moveTo>
                  <a:pt x="0" y="0"/>
                </a:moveTo>
                <a:lnTo>
                  <a:pt x="0" y="208"/>
                </a:lnTo>
                <a:lnTo>
                  <a:pt x="186" y="208"/>
                </a:lnTo>
                <a:lnTo>
                  <a:pt x="0" y="0"/>
                </a:lnTo>
                <a:close/>
              </a:path>
              <a:path w="41910" h="72389">
                <a:moveTo>
                  <a:pt x="4571" y="5959"/>
                </a:moveTo>
                <a:lnTo>
                  <a:pt x="4571" y="6304"/>
                </a:lnTo>
                <a:lnTo>
                  <a:pt x="4803" y="6304"/>
                </a:lnTo>
                <a:lnTo>
                  <a:pt x="4571" y="5959"/>
                </a:lnTo>
                <a:close/>
              </a:path>
              <a:path w="41910" h="72389">
                <a:moveTo>
                  <a:pt x="41147" y="71099"/>
                </a:moveTo>
                <a:lnTo>
                  <a:pt x="41147" y="71836"/>
                </a:lnTo>
                <a:lnTo>
                  <a:pt x="41351" y="71836"/>
                </a:lnTo>
                <a:lnTo>
                  <a:pt x="41147" y="71099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119" y="1753947"/>
            <a:ext cx="871262" cy="2799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71119" y="1753947"/>
            <a:ext cx="871604" cy="2799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54785" y="1954806"/>
            <a:ext cx="91315" cy="790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94944" y="731519"/>
            <a:ext cx="2852928" cy="2011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-12700" y="303923"/>
            <a:ext cx="12214860" cy="5378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69290" algn="l"/>
                <a:tab pos="12201525" algn="l"/>
              </a:tabLst>
            </a:pPr>
            <a:r>
              <a:rPr sz="3450" b="0" i="1" u="heavy" spc="-40" dirty="0">
                <a:solidFill>
                  <a:srgbClr val="558ED5"/>
                </a:solidFill>
                <a:latin typeface="Times New Roman"/>
                <a:cs typeface="Times New Roman"/>
              </a:rPr>
              <a:t> 	</a:t>
            </a:r>
            <a:r>
              <a:rPr sz="3450" b="0" i="1" u="heavy" spc="-150" dirty="0">
                <a:solidFill>
                  <a:srgbClr val="558ED5"/>
                </a:solidFill>
                <a:latin typeface="宋体"/>
                <a:cs typeface="宋体"/>
              </a:rPr>
              <a:t>内</a:t>
            </a:r>
            <a:r>
              <a:rPr sz="3450" b="0" i="1" u="heavy" spc="-860" dirty="0">
                <a:solidFill>
                  <a:srgbClr val="558ED5"/>
                </a:solidFill>
                <a:latin typeface="宋体"/>
                <a:cs typeface="宋体"/>
              </a:rPr>
              <a:t> </a:t>
            </a:r>
            <a:r>
              <a:rPr sz="3450" b="0" i="1" u="heavy" spc="-150" dirty="0">
                <a:solidFill>
                  <a:srgbClr val="558ED5"/>
                </a:solidFill>
                <a:latin typeface="宋体"/>
                <a:cs typeface="宋体"/>
              </a:rPr>
              <a:t>容</a:t>
            </a:r>
            <a:r>
              <a:rPr sz="3450" b="0" i="1" u="heavy" spc="-850" dirty="0">
                <a:solidFill>
                  <a:srgbClr val="558ED5"/>
                </a:solidFill>
                <a:latin typeface="宋体"/>
                <a:cs typeface="宋体"/>
              </a:rPr>
              <a:t> </a:t>
            </a:r>
            <a:r>
              <a:rPr i="1" u="heavy" dirty="0">
                <a:solidFill>
                  <a:srgbClr val="558ED5"/>
                </a:solidFill>
                <a:latin typeface="Arial"/>
                <a:cs typeface="Arial"/>
              </a:rPr>
              <a:t>Contents	</a:t>
            </a:r>
            <a:endParaRPr sz="345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605144" y="2092484"/>
            <a:ext cx="812944" cy="307303"/>
          </a:xfrm>
          <a:custGeom>
            <a:avLst/>
            <a:gdLst/>
            <a:ahLst/>
            <a:cxnLst/>
            <a:rect l="l" t="t" r="r" b="b"/>
            <a:pathLst>
              <a:path w="894080" h="311150">
                <a:moveTo>
                  <a:pt x="376481" y="307006"/>
                </a:moveTo>
                <a:lnTo>
                  <a:pt x="389236" y="308641"/>
                </a:lnTo>
                <a:lnTo>
                  <a:pt x="401641" y="309166"/>
                </a:lnTo>
                <a:lnTo>
                  <a:pt x="386217" y="307979"/>
                </a:lnTo>
                <a:lnTo>
                  <a:pt x="376481" y="307006"/>
                </a:lnTo>
                <a:close/>
              </a:path>
              <a:path w="894080" h="311150">
                <a:moveTo>
                  <a:pt x="330655" y="300751"/>
                </a:moveTo>
                <a:lnTo>
                  <a:pt x="334917" y="301677"/>
                </a:lnTo>
                <a:lnTo>
                  <a:pt x="345507" y="303035"/>
                </a:lnTo>
                <a:lnTo>
                  <a:pt x="337449" y="301883"/>
                </a:lnTo>
                <a:lnTo>
                  <a:pt x="330655" y="300751"/>
                </a:lnTo>
                <a:close/>
              </a:path>
              <a:path w="894080" h="311150">
                <a:moveTo>
                  <a:pt x="273420" y="287400"/>
                </a:moveTo>
                <a:lnTo>
                  <a:pt x="283115" y="290425"/>
                </a:lnTo>
                <a:lnTo>
                  <a:pt x="289836" y="291885"/>
                </a:lnTo>
                <a:lnTo>
                  <a:pt x="281061" y="289691"/>
                </a:lnTo>
                <a:lnTo>
                  <a:pt x="276489" y="288167"/>
                </a:lnTo>
                <a:lnTo>
                  <a:pt x="273420" y="287400"/>
                </a:lnTo>
                <a:close/>
              </a:path>
              <a:path w="894080" h="311150">
                <a:moveTo>
                  <a:pt x="233362" y="274808"/>
                </a:moveTo>
                <a:lnTo>
                  <a:pt x="234252" y="275178"/>
                </a:lnTo>
                <a:lnTo>
                  <a:pt x="237726" y="276262"/>
                </a:lnTo>
                <a:lnTo>
                  <a:pt x="233362" y="274808"/>
                </a:lnTo>
                <a:close/>
              </a:path>
              <a:path w="894080" h="311150">
                <a:moveTo>
                  <a:pt x="227252" y="272263"/>
                </a:moveTo>
                <a:lnTo>
                  <a:pt x="231229" y="273920"/>
                </a:lnTo>
                <a:lnTo>
                  <a:pt x="229245" y="272927"/>
                </a:lnTo>
                <a:lnTo>
                  <a:pt x="227252" y="272263"/>
                </a:lnTo>
                <a:close/>
              </a:path>
              <a:path w="894080" h="311150">
                <a:moveTo>
                  <a:pt x="221141" y="269718"/>
                </a:moveTo>
                <a:lnTo>
                  <a:pt x="222107" y="270120"/>
                </a:lnTo>
                <a:lnTo>
                  <a:pt x="221625" y="269879"/>
                </a:lnTo>
                <a:lnTo>
                  <a:pt x="221141" y="269718"/>
                </a:lnTo>
                <a:close/>
              </a:path>
              <a:path w="894080" h="311150">
                <a:moveTo>
                  <a:pt x="202810" y="262084"/>
                </a:moveTo>
                <a:lnTo>
                  <a:pt x="203862" y="262522"/>
                </a:lnTo>
                <a:lnTo>
                  <a:pt x="203337" y="262259"/>
                </a:lnTo>
                <a:lnTo>
                  <a:pt x="202810" y="262084"/>
                </a:lnTo>
                <a:close/>
              </a:path>
              <a:path w="894080" h="311150">
                <a:moveTo>
                  <a:pt x="174840" y="248773"/>
                </a:moveTo>
                <a:lnTo>
                  <a:pt x="188748" y="256227"/>
                </a:lnTo>
                <a:lnTo>
                  <a:pt x="194740" y="258723"/>
                </a:lnTo>
                <a:lnTo>
                  <a:pt x="174840" y="248773"/>
                </a:lnTo>
                <a:close/>
              </a:path>
              <a:path w="894080" h="311150">
                <a:moveTo>
                  <a:pt x="153664" y="237423"/>
                </a:moveTo>
                <a:lnTo>
                  <a:pt x="157924" y="239706"/>
                </a:lnTo>
                <a:lnTo>
                  <a:pt x="157617" y="239399"/>
                </a:lnTo>
                <a:lnTo>
                  <a:pt x="153664" y="237423"/>
                </a:lnTo>
                <a:close/>
              </a:path>
              <a:path w="894080" h="311150">
                <a:moveTo>
                  <a:pt x="144103" y="231880"/>
                </a:moveTo>
                <a:lnTo>
                  <a:pt x="147023" y="233863"/>
                </a:lnTo>
                <a:lnTo>
                  <a:pt x="148071" y="234425"/>
                </a:lnTo>
                <a:lnTo>
                  <a:pt x="146949" y="233303"/>
                </a:lnTo>
                <a:lnTo>
                  <a:pt x="144103" y="231880"/>
                </a:lnTo>
                <a:close/>
              </a:path>
              <a:path w="894080" h="311150">
                <a:moveTo>
                  <a:pt x="118583" y="214548"/>
                </a:moveTo>
                <a:lnTo>
                  <a:pt x="120039" y="215537"/>
                </a:lnTo>
                <a:lnTo>
                  <a:pt x="119517" y="215015"/>
                </a:lnTo>
                <a:lnTo>
                  <a:pt x="118583" y="214548"/>
                </a:lnTo>
                <a:close/>
              </a:path>
              <a:path w="894080" h="311150">
                <a:moveTo>
                  <a:pt x="114329" y="211660"/>
                </a:moveTo>
                <a:lnTo>
                  <a:pt x="115289" y="212311"/>
                </a:lnTo>
                <a:lnTo>
                  <a:pt x="114945" y="211967"/>
                </a:lnTo>
                <a:lnTo>
                  <a:pt x="114329" y="211660"/>
                </a:lnTo>
                <a:close/>
              </a:path>
              <a:path w="894080" h="311150">
                <a:moveTo>
                  <a:pt x="105558" y="204988"/>
                </a:moveTo>
                <a:lnTo>
                  <a:pt x="109497" y="208378"/>
                </a:lnTo>
                <a:lnTo>
                  <a:pt x="110539" y="209085"/>
                </a:lnTo>
                <a:lnTo>
                  <a:pt x="107325" y="205871"/>
                </a:lnTo>
                <a:lnTo>
                  <a:pt x="105558" y="204988"/>
                </a:lnTo>
                <a:close/>
              </a:path>
              <a:path w="894080" h="311150">
                <a:moveTo>
                  <a:pt x="88648" y="190437"/>
                </a:moveTo>
                <a:lnTo>
                  <a:pt x="90043" y="191637"/>
                </a:lnTo>
                <a:lnTo>
                  <a:pt x="89037" y="190631"/>
                </a:lnTo>
                <a:lnTo>
                  <a:pt x="88648" y="190437"/>
                </a:lnTo>
                <a:close/>
              </a:path>
              <a:path w="894080" h="311150">
                <a:moveTo>
                  <a:pt x="73306" y="176424"/>
                </a:moveTo>
                <a:lnTo>
                  <a:pt x="76591" y="180062"/>
                </a:lnTo>
                <a:lnTo>
                  <a:pt x="79118" y="182236"/>
                </a:lnTo>
                <a:lnTo>
                  <a:pt x="73306" y="176424"/>
                </a:lnTo>
                <a:close/>
              </a:path>
              <a:path w="894080" h="311150">
                <a:moveTo>
                  <a:pt x="59099" y="160693"/>
                </a:moveTo>
                <a:lnTo>
                  <a:pt x="60081" y="161781"/>
                </a:lnTo>
                <a:lnTo>
                  <a:pt x="59099" y="160693"/>
                </a:lnTo>
                <a:close/>
              </a:path>
              <a:path w="894080" h="311150">
                <a:moveTo>
                  <a:pt x="47881" y="147959"/>
                </a:moveTo>
                <a:lnTo>
                  <a:pt x="48726" y="149207"/>
                </a:lnTo>
                <a:lnTo>
                  <a:pt x="52461" y="153344"/>
                </a:lnTo>
                <a:lnTo>
                  <a:pt x="52461" y="152531"/>
                </a:lnTo>
                <a:lnTo>
                  <a:pt x="47881" y="147959"/>
                </a:lnTo>
                <a:close/>
              </a:path>
              <a:path w="894080" h="311150">
                <a:moveTo>
                  <a:pt x="44672" y="143218"/>
                </a:moveTo>
                <a:lnTo>
                  <a:pt x="46365" y="145720"/>
                </a:lnTo>
                <a:lnTo>
                  <a:pt x="46365" y="144911"/>
                </a:lnTo>
                <a:lnTo>
                  <a:pt x="44672" y="143218"/>
                </a:lnTo>
                <a:close/>
              </a:path>
              <a:path w="894080" h="311150">
                <a:moveTo>
                  <a:pt x="41480" y="138503"/>
                </a:moveTo>
                <a:lnTo>
                  <a:pt x="41793" y="138965"/>
                </a:lnTo>
                <a:lnTo>
                  <a:pt x="41793" y="138815"/>
                </a:lnTo>
                <a:lnTo>
                  <a:pt x="41480" y="138503"/>
                </a:lnTo>
                <a:close/>
              </a:path>
              <a:path w="894080" h="311150">
                <a:moveTo>
                  <a:pt x="38288" y="133787"/>
                </a:moveTo>
                <a:lnTo>
                  <a:pt x="38745" y="134462"/>
                </a:lnTo>
                <a:lnTo>
                  <a:pt x="38745" y="134243"/>
                </a:lnTo>
                <a:lnTo>
                  <a:pt x="38288" y="133787"/>
                </a:lnTo>
                <a:close/>
              </a:path>
              <a:path w="894080" h="311150">
                <a:moveTo>
                  <a:pt x="35096" y="129071"/>
                </a:moveTo>
                <a:lnTo>
                  <a:pt x="35697" y="129958"/>
                </a:lnTo>
                <a:lnTo>
                  <a:pt x="35697" y="129671"/>
                </a:lnTo>
                <a:lnTo>
                  <a:pt x="35096" y="129071"/>
                </a:lnTo>
                <a:close/>
              </a:path>
              <a:path w="894080" h="311150">
                <a:moveTo>
                  <a:pt x="31904" y="124355"/>
                </a:moveTo>
                <a:lnTo>
                  <a:pt x="32649" y="125455"/>
                </a:lnTo>
                <a:lnTo>
                  <a:pt x="32649" y="125099"/>
                </a:lnTo>
                <a:lnTo>
                  <a:pt x="31904" y="124355"/>
                </a:lnTo>
                <a:close/>
              </a:path>
              <a:path w="894080" h="311150">
                <a:moveTo>
                  <a:pt x="29601" y="120527"/>
                </a:moveTo>
                <a:lnTo>
                  <a:pt x="29314" y="120527"/>
                </a:lnTo>
                <a:lnTo>
                  <a:pt x="29601" y="120952"/>
                </a:lnTo>
                <a:lnTo>
                  <a:pt x="29601" y="120527"/>
                </a:lnTo>
                <a:close/>
              </a:path>
              <a:path w="894080" h="311150">
                <a:moveTo>
                  <a:pt x="26553" y="115955"/>
                </a:moveTo>
                <a:lnTo>
                  <a:pt x="26250" y="115955"/>
                </a:lnTo>
                <a:lnTo>
                  <a:pt x="26321" y="116105"/>
                </a:lnTo>
                <a:lnTo>
                  <a:pt x="28077" y="118700"/>
                </a:lnTo>
                <a:lnTo>
                  <a:pt x="28077" y="117479"/>
                </a:lnTo>
                <a:lnTo>
                  <a:pt x="26553" y="115955"/>
                </a:lnTo>
                <a:close/>
              </a:path>
              <a:path w="894080" h="311150">
                <a:moveTo>
                  <a:pt x="25029" y="112907"/>
                </a:moveTo>
                <a:lnTo>
                  <a:pt x="24814" y="112907"/>
                </a:lnTo>
                <a:lnTo>
                  <a:pt x="25029" y="113365"/>
                </a:lnTo>
                <a:lnTo>
                  <a:pt x="25029" y="112907"/>
                </a:lnTo>
                <a:close/>
              </a:path>
              <a:path w="894080" h="311150">
                <a:moveTo>
                  <a:pt x="23505" y="109859"/>
                </a:moveTo>
                <a:lnTo>
                  <a:pt x="23377" y="109859"/>
                </a:lnTo>
                <a:lnTo>
                  <a:pt x="23505" y="110132"/>
                </a:lnTo>
                <a:lnTo>
                  <a:pt x="23505" y="109859"/>
                </a:lnTo>
                <a:close/>
              </a:path>
              <a:path w="894080" h="311150">
                <a:moveTo>
                  <a:pt x="14361" y="90047"/>
                </a:moveTo>
                <a:lnTo>
                  <a:pt x="14039" y="90047"/>
                </a:lnTo>
                <a:lnTo>
                  <a:pt x="14361" y="90731"/>
                </a:lnTo>
                <a:lnTo>
                  <a:pt x="14361" y="90047"/>
                </a:lnTo>
                <a:close/>
              </a:path>
              <a:path w="894080" h="311150">
                <a:moveTo>
                  <a:pt x="12837" y="86999"/>
                </a:moveTo>
                <a:lnTo>
                  <a:pt x="12603" y="86999"/>
                </a:lnTo>
                <a:lnTo>
                  <a:pt x="12837" y="87498"/>
                </a:lnTo>
                <a:lnTo>
                  <a:pt x="12837" y="86999"/>
                </a:lnTo>
                <a:close/>
              </a:path>
              <a:path w="894080" h="311150">
                <a:moveTo>
                  <a:pt x="11313" y="83951"/>
                </a:moveTo>
                <a:lnTo>
                  <a:pt x="11166" y="83951"/>
                </a:lnTo>
                <a:lnTo>
                  <a:pt x="11313" y="84264"/>
                </a:lnTo>
                <a:lnTo>
                  <a:pt x="11313" y="83951"/>
                </a:lnTo>
                <a:close/>
              </a:path>
              <a:path w="894080" h="311150">
                <a:moveTo>
                  <a:pt x="9789" y="79379"/>
                </a:moveTo>
                <a:lnTo>
                  <a:pt x="9333" y="79379"/>
                </a:lnTo>
                <a:lnTo>
                  <a:pt x="9789" y="81020"/>
                </a:lnTo>
                <a:lnTo>
                  <a:pt x="9789" y="79379"/>
                </a:lnTo>
                <a:close/>
              </a:path>
              <a:path w="894080" h="311150">
                <a:moveTo>
                  <a:pt x="8265" y="74807"/>
                </a:moveTo>
                <a:lnTo>
                  <a:pt x="8060" y="74807"/>
                </a:lnTo>
                <a:lnTo>
                  <a:pt x="8265" y="75545"/>
                </a:lnTo>
                <a:lnTo>
                  <a:pt x="8265" y="74807"/>
                </a:lnTo>
                <a:close/>
              </a:path>
              <a:path w="894080" h="311150">
                <a:moveTo>
                  <a:pt x="645" y="45851"/>
                </a:moveTo>
                <a:lnTo>
                  <a:pt x="0" y="45851"/>
                </a:lnTo>
                <a:lnTo>
                  <a:pt x="645" y="48171"/>
                </a:lnTo>
                <a:lnTo>
                  <a:pt x="645" y="45851"/>
                </a:lnTo>
                <a:close/>
              </a:path>
              <a:path w="894080" h="311150">
                <a:moveTo>
                  <a:pt x="893142" y="0"/>
                </a:moveTo>
                <a:lnTo>
                  <a:pt x="892555" y="18796"/>
                </a:lnTo>
                <a:lnTo>
                  <a:pt x="893709" y="6227"/>
                </a:lnTo>
                <a:lnTo>
                  <a:pt x="893142" y="0"/>
                </a:lnTo>
                <a:close/>
              </a:path>
              <a:path w="894080" h="311150">
                <a:moveTo>
                  <a:pt x="890342" y="42875"/>
                </a:moveTo>
                <a:lnTo>
                  <a:pt x="889652" y="46326"/>
                </a:lnTo>
                <a:lnTo>
                  <a:pt x="890209" y="44324"/>
                </a:lnTo>
                <a:lnTo>
                  <a:pt x="890342" y="42875"/>
                </a:lnTo>
                <a:close/>
              </a:path>
              <a:path w="894080" h="311150">
                <a:moveTo>
                  <a:pt x="880222" y="80216"/>
                </a:moveTo>
                <a:lnTo>
                  <a:pt x="879835" y="81380"/>
                </a:lnTo>
                <a:lnTo>
                  <a:pt x="879991" y="81047"/>
                </a:lnTo>
                <a:lnTo>
                  <a:pt x="880222" y="80216"/>
                </a:lnTo>
                <a:close/>
              </a:path>
              <a:path w="894080" h="311150">
                <a:moveTo>
                  <a:pt x="863837" y="115347"/>
                </a:moveTo>
                <a:lnTo>
                  <a:pt x="863229" y="115955"/>
                </a:lnTo>
                <a:lnTo>
                  <a:pt x="862229" y="117957"/>
                </a:lnTo>
                <a:lnTo>
                  <a:pt x="863480" y="116105"/>
                </a:lnTo>
                <a:lnTo>
                  <a:pt x="863837" y="115347"/>
                </a:lnTo>
                <a:close/>
              </a:path>
              <a:path w="894080" h="311150">
                <a:moveTo>
                  <a:pt x="842052" y="147800"/>
                </a:moveTo>
                <a:lnTo>
                  <a:pt x="841893" y="147959"/>
                </a:lnTo>
                <a:lnTo>
                  <a:pt x="841747" y="148252"/>
                </a:lnTo>
                <a:lnTo>
                  <a:pt x="842052" y="147800"/>
                </a:lnTo>
                <a:close/>
              </a:path>
              <a:path w="894080" h="311150">
                <a:moveTo>
                  <a:pt x="814971" y="178185"/>
                </a:moveTo>
                <a:lnTo>
                  <a:pt x="814461" y="178439"/>
                </a:lnTo>
                <a:lnTo>
                  <a:pt x="810092" y="182809"/>
                </a:lnTo>
                <a:lnTo>
                  <a:pt x="813278" y="180062"/>
                </a:lnTo>
                <a:lnTo>
                  <a:pt x="814971" y="178185"/>
                </a:lnTo>
                <a:close/>
              </a:path>
              <a:path w="894080" h="311150">
                <a:moveTo>
                  <a:pt x="780276" y="208486"/>
                </a:moveTo>
                <a:lnTo>
                  <a:pt x="779409" y="208919"/>
                </a:lnTo>
                <a:lnTo>
                  <a:pt x="778919" y="209410"/>
                </a:lnTo>
                <a:lnTo>
                  <a:pt x="780276" y="208486"/>
                </a:lnTo>
                <a:close/>
              </a:path>
              <a:path w="894080" h="311150">
                <a:moveTo>
                  <a:pt x="746550" y="231445"/>
                </a:moveTo>
                <a:lnTo>
                  <a:pt x="745881" y="231779"/>
                </a:lnTo>
                <a:lnTo>
                  <a:pt x="745503" y="232158"/>
                </a:lnTo>
                <a:lnTo>
                  <a:pt x="746550" y="231445"/>
                </a:lnTo>
                <a:close/>
              </a:path>
              <a:path w="894080" h="311150">
                <a:moveTo>
                  <a:pt x="739797" y="235584"/>
                </a:moveTo>
                <a:lnTo>
                  <a:pt x="738261" y="236351"/>
                </a:lnTo>
                <a:lnTo>
                  <a:pt x="739797" y="235584"/>
                </a:lnTo>
                <a:close/>
              </a:path>
              <a:path w="894080" h="311150">
                <a:moveTo>
                  <a:pt x="658906" y="273979"/>
                </a:moveTo>
                <a:lnTo>
                  <a:pt x="643965" y="278960"/>
                </a:lnTo>
                <a:lnTo>
                  <a:pt x="656036" y="275178"/>
                </a:lnTo>
                <a:lnTo>
                  <a:pt x="658906" y="273979"/>
                </a:lnTo>
                <a:close/>
              </a:path>
              <a:path w="894080" h="311150">
                <a:moveTo>
                  <a:pt x="613589" y="288475"/>
                </a:moveTo>
                <a:lnTo>
                  <a:pt x="602625" y="291215"/>
                </a:lnTo>
                <a:lnTo>
                  <a:pt x="600515" y="291919"/>
                </a:lnTo>
                <a:lnTo>
                  <a:pt x="607361" y="290425"/>
                </a:lnTo>
                <a:lnTo>
                  <a:pt x="613589" y="288475"/>
                </a:lnTo>
                <a:close/>
              </a:path>
              <a:path w="894080" h="311150">
                <a:moveTo>
                  <a:pt x="565677" y="299519"/>
                </a:moveTo>
                <a:lnTo>
                  <a:pt x="561477" y="300359"/>
                </a:lnTo>
                <a:lnTo>
                  <a:pt x="546020" y="302936"/>
                </a:lnTo>
                <a:lnTo>
                  <a:pt x="555789" y="301677"/>
                </a:lnTo>
                <a:lnTo>
                  <a:pt x="565677" y="299519"/>
                </a:lnTo>
                <a:close/>
              </a:path>
              <a:path w="894080" h="311150">
                <a:moveTo>
                  <a:pt x="513085" y="307180"/>
                </a:moveTo>
                <a:lnTo>
                  <a:pt x="505089" y="307979"/>
                </a:lnTo>
                <a:lnTo>
                  <a:pt x="487106" y="309264"/>
                </a:lnTo>
                <a:lnTo>
                  <a:pt x="501745" y="308641"/>
                </a:lnTo>
                <a:lnTo>
                  <a:pt x="513085" y="307180"/>
                </a:lnTo>
                <a:close/>
              </a:path>
              <a:path w="894080" h="311150">
                <a:moveTo>
                  <a:pt x="479531" y="309586"/>
                </a:moveTo>
                <a:lnTo>
                  <a:pt x="433103" y="310497"/>
                </a:lnTo>
                <a:lnTo>
                  <a:pt x="445653" y="311027"/>
                </a:lnTo>
                <a:lnTo>
                  <a:pt x="479531" y="309586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63118" y="2038901"/>
            <a:ext cx="885462" cy="39886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63118" y="2038901"/>
            <a:ext cx="885462" cy="39886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908916" y="2024296"/>
            <a:ext cx="137184" cy="23781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15671" y="2996882"/>
            <a:ext cx="827405" cy="556895"/>
          </a:xfrm>
          <a:custGeom>
            <a:avLst/>
            <a:gdLst/>
            <a:ahLst/>
            <a:cxnLst/>
            <a:rect l="l" t="t" r="r" b="b"/>
            <a:pathLst>
              <a:path w="827405" h="556895">
                <a:moveTo>
                  <a:pt x="2132" y="242377"/>
                </a:moveTo>
                <a:lnTo>
                  <a:pt x="261" y="248753"/>
                </a:lnTo>
                <a:lnTo>
                  <a:pt x="0" y="251460"/>
                </a:lnTo>
                <a:lnTo>
                  <a:pt x="1042" y="251460"/>
                </a:lnTo>
                <a:lnTo>
                  <a:pt x="2132" y="242377"/>
                </a:lnTo>
                <a:close/>
              </a:path>
              <a:path w="827405" h="556895">
                <a:moveTo>
                  <a:pt x="8111" y="222004"/>
                </a:moveTo>
                <a:lnTo>
                  <a:pt x="3194" y="238760"/>
                </a:lnTo>
                <a:lnTo>
                  <a:pt x="4090" y="238760"/>
                </a:lnTo>
                <a:lnTo>
                  <a:pt x="8111" y="222004"/>
                </a:lnTo>
                <a:close/>
              </a:path>
              <a:path w="827405" h="556895">
                <a:moveTo>
                  <a:pt x="98451" y="99413"/>
                </a:moveTo>
                <a:lnTo>
                  <a:pt x="53140" y="142239"/>
                </a:lnTo>
                <a:lnTo>
                  <a:pt x="29093" y="175521"/>
                </a:lnTo>
                <a:lnTo>
                  <a:pt x="11301" y="211137"/>
                </a:lnTo>
                <a:lnTo>
                  <a:pt x="10649" y="213360"/>
                </a:lnTo>
                <a:lnTo>
                  <a:pt x="13234" y="213360"/>
                </a:lnTo>
                <a:lnTo>
                  <a:pt x="25426" y="187960"/>
                </a:lnTo>
                <a:lnTo>
                  <a:pt x="26950" y="187960"/>
                </a:lnTo>
                <a:lnTo>
                  <a:pt x="29998" y="175260"/>
                </a:lnTo>
                <a:lnTo>
                  <a:pt x="36094" y="175260"/>
                </a:lnTo>
                <a:lnTo>
                  <a:pt x="39142" y="162560"/>
                </a:lnTo>
                <a:lnTo>
                  <a:pt x="45238" y="162560"/>
                </a:lnTo>
                <a:lnTo>
                  <a:pt x="48286" y="149860"/>
                </a:lnTo>
                <a:lnTo>
                  <a:pt x="49810" y="149860"/>
                </a:lnTo>
                <a:lnTo>
                  <a:pt x="58954" y="137160"/>
                </a:lnTo>
                <a:lnTo>
                  <a:pt x="60478" y="137160"/>
                </a:lnTo>
                <a:lnTo>
                  <a:pt x="80290" y="124460"/>
                </a:lnTo>
                <a:lnTo>
                  <a:pt x="83338" y="111760"/>
                </a:lnTo>
                <a:lnTo>
                  <a:pt x="94006" y="111760"/>
                </a:lnTo>
                <a:lnTo>
                  <a:pt x="98451" y="99413"/>
                </a:lnTo>
                <a:close/>
              </a:path>
              <a:path w="827405" h="556895">
                <a:moveTo>
                  <a:pt x="154300" y="61885"/>
                </a:moveTo>
                <a:lnTo>
                  <a:pt x="118009" y="84010"/>
                </a:lnTo>
                <a:lnTo>
                  <a:pt x="98900" y="99060"/>
                </a:lnTo>
                <a:lnTo>
                  <a:pt x="113818" y="99060"/>
                </a:lnTo>
                <a:lnTo>
                  <a:pt x="116866" y="86360"/>
                </a:lnTo>
                <a:lnTo>
                  <a:pt x="130582" y="86360"/>
                </a:lnTo>
                <a:lnTo>
                  <a:pt x="136678" y="73660"/>
                </a:lnTo>
                <a:lnTo>
                  <a:pt x="145822" y="73660"/>
                </a:lnTo>
                <a:lnTo>
                  <a:pt x="154300" y="61885"/>
                </a:lnTo>
                <a:close/>
              </a:path>
              <a:path w="827405" h="556895">
                <a:moveTo>
                  <a:pt x="167764" y="55088"/>
                </a:moveTo>
                <a:lnTo>
                  <a:pt x="157836" y="59729"/>
                </a:lnTo>
                <a:lnTo>
                  <a:pt x="155818" y="60960"/>
                </a:lnTo>
                <a:lnTo>
                  <a:pt x="156490" y="60960"/>
                </a:lnTo>
                <a:lnTo>
                  <a:pt x="167764" y="55088"/>
                </a:lnTo>
                <a:close/>
              </a:path>
              <a:path w="827405" h="556895">
                <a:moveTo>
                  <a:pt x="209617" y="36446"/>
                </a:moveTo>
                <a:lnTo>
                  <a:pt x="201928" y="39115"/>
                </a:lnTo>
                <a:lnTo>
                  <a:pt x="182369" y="48260"/>
                </a:lnTo>
                <a:lnTo>
                  <a:pt x="206782" y="48260"/>
                </a:lnTo>
                <a:lnTo>
                  <a:pt x="209617" y="36446"/>
                </a:lnTo>
                <a:close/>
              </a:path>
              <a:path w="827405" h="556895">
                <a:moveTo>
                  <a:pt x="245936" y="23839"/>
                </a:moveTo>
                <a:lnTo>
                  <a:pt x="212172" y="35560"/>
                </a:lnTo>
                <a:lnTo>
                  <a:pt x="240310" y="35560"/>
                </a:lnTo>
                <a:lnTo>
                  <a:pt x="245936" y="23839"/>
                </a:lnTo>
                <a:close/>
              </a:path>
              <a:path w="827405" h="556895">
                <a:moveTo>
                  <a:pt x="301261" y="10174"/>
                </a:moveTo>
                <a:lnTo>
                  <a:pt x="300917" y="10223"/>
                </a:lnTo>
                <a:lnTo>
                  <a:pt x="249787" y="22502"/>
                </a:lnTo>
                <a:lnTo>
                  <a:pt x="248758" y="22860"/>
                </a:lnTo>
                <a:lnTo>
                  <a:pt x="293650" y="22860"/>
                </a:lnTo>
                <a:lnTo>
                  <a:pt x="301261" y="10174"/>
                </a:lnTo>
                <a:close/>
              </a:path>
              <a:path w="827405" h="556895">
                <a:moveTo>
                  <a:pt x="513106" y="10160"/>
                </a:moveTo>
                <a:lnTo>
                  <a:pt x="535966" y="22860"/>
                </a:lnTo>
                <a:lnTo>
                  <a:pt x="572542" y="22860"/>
                </a:lnTo>
                <a:lnTo>
                  <a:pt x="586258" y="35560"/>
                </a:lnTo>
                <a:lnTo>
                  <a:pt x="610856" y="35560"/>
                </a:lnTo>
                <a:lnTo>
                  <a:pt x="573090" y="22502"/>
                </a:lnTo>
                <a:lnTo>
                  <a:pt x="521721" y="10223"/>
                </a:lnTo>
                <a:lnTo>
                  <a:pt x="513106" y="10160"/>
                </a:lnTo>
                <a:close/>
              </a:path>
              <a:path w="827405" h="556895">
                <a:moveTo>
                  <a:pt x="410998" y="0"/>
                </a:moveTo>
                <a:lnTo>
                  <a:pt x="354820" y="2611"/>
                </a:lnTo>
                <a:lnTo>
                  <a:pt x="301367" y="10160"/>
                </a:lnTo>
                <a:lnTo>
                  <a:pt x="521269" y="10160"/>
                </a:lnTo>
                <a:lnTo>
                  <a:pt x="467526" y="2611"/>
                </a:lnTo>
                <a:lnTo>
                  <a:pt x="410998" y="0"/>
                </a:lnTo>
                <a:close/>
              </a:path>
              <a:path w="827405" h="556895">
                <a:moveTo>
                  <a:pt x="1042" y="327660"/>
                </a:moveTo>
                <a:lnTo>
                  <a:pt x="456" y="327660"/>
                </a:lnTo>
                <a:lnTo>
                  <a:pt x="1042" y="329646"/>
                </a:lnTo>
                <a:lnTo>
                  <a:pt x="1042" y="327660"/>
                </a:lnTo>
                <a:close/>
              </a:path>
              <a:path w="827405" h="556895">
                <a:moveTo>
                  <a:pt x="612352" y="36077"/>
                </a:moveTo>
                <a:lnTo>
                  <a:pt x="616738" y="48260"/>
                </a:lnTo>
                <a:lnTo>
                  <a:pt x="631978" y="48260"/>
                </a:lnTo>
                <a:lnTo>
                  <a:pt x="674650" y="73660"/>
                </a:lnTo>
                <a:lnTo>
                  <a:pt x="688295" y="73660"/>
                </a:lnTo>
                <a:lnTo>
                  <a:pt x="665382" y="59729"/>
                </a:lnTo>
                <a:lnTo>
                  <a:pt x="621141" y="39116"/>
                </a:lnTo>
                <a:lnTo>
                  <a:pt x="612352" y="36077"/>
                </a:lnTo>
                <a:close/>
              </a:path>
              <a:path w="827405" h="556895">
                <a:moveTo>
                  <a:pt x="690016" y="74705"/>
                </a:moveTo>
                <a:lnTo>
                  <a:pt x="691414" y="86360"/>
                </a:lnTo>
                <a:lnTo>
                  <a:pt x="708178" y="86360"/>
                </a:lnTo>
                <a:lnTo>
                  <a:pt x="711226" y="99060"/>
                </a:lnTo>
                <a:lnTo>
                  <a:pt x="724474" y="99060"/>
                </a:lnTo>
                <a:lnTo>
                  <a:pt x="705321" y="84010"/>
                </a:lnTo>
                <a:lnTo>
                  <a:pt x="690016" y="74705"/>
                </a:lnTo>
                <a:close/>
              </a:path>
              <a:path w="827405" h="556895">
                <a:moveTo>
                  <a:pt x="727672" y="101573"/>
                </a:moveTo>
                <a:lnTo>
                  <a:pt x="732562" y="111760"/>
                </a:lnTo>
                <a:lnTo>
                  <a:pt x="735610" y="111760"/>
                </a:lnTo>
                <a:lnTo>
                  <a:pt x="750850" y="124460"/>
                </a:lnTo>
                <a:lnTo>
                  <a:pt x="752983" y="124460"/>
                </a:lnTo>
                <a:lnTo>
                  <a:pt x="740465" y="111625"/>
                </a:lnTo>
                <a:lnTo>
                  <a:pt x="727672" y="101573"/>
                </a:lnTo>
                <a:close/>
              </a:path>
              <a:path w="827405" h="556895">
                <a:moveTo>
                  <a:pt x="754197" y="125704"/>
                </a:moveTo>
                <a:lnTo>
                  <a:pt x="756946" y="137160"/>
                </a:lnTo>
                <a:lnTo>
                  <a:pt x="758470" y="137160"/>
                </a:lnTo>
                <a:lnTo>
                  <a:pt x="769138" y="149860"/>
                </a:lnTo>
                <a:lnTo>
                  <a:pt x="775837" y="149860"/>
                </a:lnTo>
                <a:lnTo>
                  <a:pt x="770323" y="142240"/>
                </a:lnTo>
                <a:lnTo>
                  <a:pt x="754197" y="125704"/>
                </a:lnTo>
                <a:close/>
              </a:path>
              <a:path w="827405" h="556895">
                <a:moveTo>
                  <a:pt x="776758" y="151133"/>
                </a:moveTo>
                <a:lnTo>
                  <a:pt x="776758" y="162560"/>
                </a:lnTo>
                <a:lnTo>
                  <a:pt x="785025" y="162560"/>
                </a:lnTo>
                <a:lnTo>
                  <a:pt x="776758" y="151133"/>
                </a:lnTo>
                <a:close/>
              </a:path>
              <a:path w="827405" h="556895">
                <a:moveTo>
                  <a:pt x="785902" y="163772"/>
                </a:moveTo>
                <a:lnTo>
                  <a:pt x="785902" y="175260"/>
                </a:lnTo>
                <a:lnTo>
                  <a:pt x="793522" y="175260"/>
                </a:lnTo>
                <a:lnTo>
                  <a:pt x="793522" y="187960"/>
                </a:lnTo>
                <a:lnTo>
                  <a:pt x="800623" y="187960"/>
                </a:lnTo>
                <a:lnTo>
                  <a:pt x="794403" y="175521"/>
                </a:lnTo>
                <a:lnTo>
                  <a:pt x="785902" y="163772"/>
                </a:lnTo>
                <a:close/>
              </a:path>
              <a:path w="827405" h="556895">
                <a:moveTo>
                  <a:pt x="801142" y="188998"/>
                </a:moveTo>
                <a:lnTo>
                  <a:pt x="801142" y="200660"/>
                </a:lnTo>
                <a:lnTo>
                  <a:pt x="806973" y="200660"/>
                </a:lnTo>
                <a:lnTo>
                  <a:pt x="801142" y="188998"/>
                </a:lnTo>
                <a:close/>
              </a:path>
              <a:path w="827405" h="556895">
                <a:moveTo>
                  <a:pt x="807238" y="201189"/>
                </a:moveTo>
                <a:lnTo>
                  <a:pt x="812865" y="213360"/>
                </a:lnTo>
                <a:lnTo>
                  <a:pt x="812212" y="211137"/>
                </a:lnTo>
                <a:lnTo>
                  <a:pt x="807238" y="201189"/>
                </a:lnTo>
                <a:close/>
              </a:path>
              <a:path w="827405" h="556895">
                <a:moveTo>
                  <a:pt x="813334" y="214957"/>
                </a:moveTo>
                <a:lnTo>
                  <a:pt x="813334" y="226060"/>
                </a:lnTo>
                <a:lnTo>
                  <a:pt x="816382" y="226060"/>
                </a:lnTo>
                <a:lnTo>
                  <a:pt x="816382" y="238760"/>
                </a:lnTo>
                <a:lnTo>
                  <a:pt x="820324" y="238760"/>
                </a:lnTo>
                <a:lnTo>
                  <a:pt x="813334" y="214957"/>
                </a:lnTo>
                <a:close/>
              </a:path>
              <a:path w="827405" h="556895">
                <a:moveTo>
                  <a:pt x="820954" y="240905"/>
                </a:moveTo>
                <a:lnTo>
                  <a:pt x="823520" y="251460"/>
                </a:lnTo>
                <a:lnTo>
                  <a:pt x="823259" y="248753"/>
                </a:lnTo>
                <a:lnTo>
                  <a:pt x="820954" y="240905"/>
                </a:lnTo>
                <a:close/>
              </a:path>
              <a:path w="827405" h="556895">
                <a:moveTo>
                  <a:pt x="824002" y="256456"/>
                </a:moveTo>
                <a:lnTo>
                  <a:pt x="824002" y="264160"/>
                </a:lnTo>
                <a:lnTo>
                  <a:pt x="824746" y="264160"/>
                </a:lnTo>
                <a:lnTo>
                  <a:pt x="824002" y="256456"/>
                </a:lnTo>
                <a:close/>
              </a:path>
              <a:path w="827405" h="556895">
                <a:moveTo>
                  <a:pt x="825526" y="272246"/>
                </a:moveTo>
                <a:lnTo>
                  <a:pt x="825526" y="289560"/>
                </a:lnTo>
                <a:lnTo>
                  <a:pt x="826902" y="289560"/>
                </a:lnTo>
                <a:lnTo>
                  <a:pt x="827050" y="288036"/>
                </a:lnTo>
                <a:lnTo>
                  <a:pt x="825526" y="272246"/>
                </a:lnTo>
                <a:close/>
              </a:path>
              <a:path w="827405" h="556895">
                <a:moveTo>
                  <a:pt x="826266" y="296096"/>
                </a:moveTo>
                <a:lnTo>
                  <a:pt x="822078" y="330998"/>
                </a:lnTo>
                <a:lnTo>
                  <a:pt x="823259" y="326998"/>
                </a:lnTo>
                <a:lnTo>
                  <a:pt x="826266" y="296096"/>
                </a:lnTo>
                <a:close/>
              </a:path>
              <a:path w="827405" h="556895">
                <a:moveTo>
                  <a:pt x="811533" y="365760"/>
                </a:moveTo>
                <a:lnTo>
                  <a:pt x="810286" y="365760"/>
                </a:lnTo>
                <a:lnTo>
                  <a:pt x="809894" y="369026"/>
                </a:lnTo>
                <a:lnTo>
                  <a:pt x="811533" y="365760"/>
                </a:lnTo>
                <a:close/>
              </a:path>
              <a:path w="827405" h="556895">
                <a:moveTo>
                  <a:pt x="791540" y="403860"/>
                </a:moveTo>
                <a:lnTo>
                  <a:pt x="790474" y="403860"/>
                </a:lnTo>
                <a:lnTo>
                  <a:pt x="790262" y="405624"/>
                </a:lnTo>
                <a:lnTo>
                  <a:pt x="791540" y="403860"/>
                </a:lnTo>
                <a:close/>
              </a:path>
              <a:path w="827405" h="556895">
                <a:moveTo>
                  <a:pt x="561043" y="556260"/>
                </a:moveTo>
                <a:lnTo>
                  <a:pt x="560350" y="556260"/>
                </a:lnTo>
                <a:lnTo>
                  <a:pt x="559981" y="556515"/>
                </a:lnTo>
                <a:lnTo>
                  <a:pt x="561043" y="55626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74042" y="2958782"/>
            <a:ext cx="906779" cy="6522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12142" y="2996882"/>
            <a:ext cx="830580" cy="576580"/>
          </a:xfrm>
          <a:custGeom>
            <a:avLst/>
            <a:gdLst/>
            <a:ahLst/>
            <a:cxnLst/>
            <a:rect l="l" t="t" r="r" b="b"/>
            <a:pathLst>
              <a:path w="830580" h="576579">
                <a:moveTo>
                  <a:pt x="414527" y="0"/>
                </a:moveTo>
                <a:lnTo>
                  <a:pt x="358349" y="2611"/>
                </a:lnTo>
                <a:lnTo>
                  <a:pt x="304447" y="10223"/>
                </a:lnTo>
                <a:lnTo>
                  <a:pt x="253317" y="22502"/>
                </a:lnTo>
                <a:lnTo>
                  <a:pt x="205457" y="39115"/>
                </a:lnTo>
                <a:lnTo>
                  <a:pt x="161365" y="59729"/>
                </a:lnTo>
                <a:lnTo>
                  <a:pt x="121538" y="84010"/>
                </a:lnTo>
                <a:lnTo>
                  <a:pt x="86474" y="111625"/>
                </a:lnTo>
                <a:lnTo>
                  <a:pt x="56670" y="142239"/>
                </a:lnTo>
                <a:lnTo>
                  <a:pt x="32623" y="175521"/>
                </a:lnTo>
                <a:lnTo>
                  <a:pt x="14830" y="211137"/>
                </a:lnTo>
                <a:lnTo>
                  <a:pt x="3790" y="248753"/>
                </a:lnTo>
                <a:lnTo>
                  <a:pt x="0" y="288036"/>
                </a:lnTo>
                <a:lnTo>
                  <a:pt x="3790" y="326998"/>
                </a:lnTo>
                <a:lnTo>
                  <a:pt x="14830" y="364405"/>
                </a:lnTo>
                <a:lnTo>
                  <a:pt x="32623" y="399907"/>
                </a:lnTo>
                <a:lnTo>
                  <a:pt x="56670" y="433154"/>
                </a:lnTo>
                <a:lnTo>
                  <a:pt x="86474" y="463798"/>
                </a:lnTo>
                <a:lnTo>
                  <a:pt x="121539" y="491489"/>
                </a:lnTo>
                <a:lnTo>
                  <a:pt x="161365" y="515879"/>
                </a:lnTo>
                <a:lnTo>
                  <a:pt x="205457" y="536617"/>
                </a:lnTo>
                <a:lnTo>
                  <a:pt x="253317" y="553354"/>
                </a:lnTo>
                <a:lnTo>
                  <a:pt x="304447" y="565742"/>
                </a:lnTo>
                <a:lnTo>
                  <a:pt x="358349" y="573431"/>
                </a:lnTo>
                <a:lnTo>
                  <a:pt x="414527" y="576072"/>
                </a:lnTo>
                <a:lnTo>
                  <a:pt x="471056" y="573431"/>
                </a:lnTo>
                <a:lnTo>
                  <a:pt x="525250" y="565742"/>
                </a:lnTo>
                <a:lnTo>
                  <a:pt x="576619" y="553354"/>
                </a:lnTo>
                <a:lnTo>
                  <a:pt x="624670" y="536617"/>
                </a:lnTo>
                <a:lnTo>
                  <a:pt x="668911" y="515879"/>
                </a:lnTo>
                <a:lnTo>
                  <a:pt x="708850" y="491489"/>
                </a:lnTo>
                <a:lnTo>
                  <a:pt x="743995" y="463798"/>
                </a:lnTo>
                <a:lnTo>
                  <a:pt x="773853" y="433154"/>
                </a:lnTo>
                <a:lnTo>
                  <a:pt x="797933" y="399907"/>
                </a:lnTo>
                <a:lnTo>
                  <a:pt x="815742" y="364405"/>
                </a:lnTo>
                <a:lnTo>
                  <a:pt x="826788" y="326998"/>
                </a:lnTo>
                <a:lnTo>
                  <a:pt x="830580" y="288036"/>
                </a:lnTo>
                <a:lnTo>
                  <a:pt x="826788" y="248753"/>
                </a:lnTo>
                <a:lnTo>
                  <a:pt x="815742" y="211137"/>
                </a:lnTo>
                <a:lnTo>
                  <a:pt x="797933" y="175521"/>
                </a:lnTo>
                <a:lnTo>
                  <a:pt x="773853" y="142240"/>
                </a:lnTo>
                <a:lnTo>
                  <a:pt x="743995" y="111625"/>
                </a:lnTo>
                <a:lnTo>
                  <a:pt x="708850" y="84010"/>
                </a:lnTo>
                <a:lnTo>
                  <a:pt x="668911" y="59729"/>
                </a:lnTo>
                <a:lnTo>
                  <a:pt x="624670" y="39116"/>
                </a:lnTo>
                <a:lnTo>
                  <a:pt x="576619" y="22502"/>
                </a:lnTo>
                <a:lnTo>
                  <a:pt x="525250" y="10223"/>
                </a:lnTo>
                <a:lnTo>
                  <a:pt x="471056" y="2611"/>
                </a:lnTo>
                <a:lnTo>
                  <a:pt x="414527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74042" y="2958782"/>
            <a:ext cx="906779" cy="6522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4749" y="3117278"/>
            <a:ext cx="233172" cy="34747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800768" y="4495939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564" y="0"/>
                </a:lnTo>
              </a:path>
            </a:pathLst>
          </a:custGeom>
          <a:ln w="3175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89042" y="4495939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564" y="0"/>
                </a:lnTo>
              </a:path>
            </a:pathLst>
          </a:custGeom>
          <a:ln w="3175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85227" y="4419600"/>
            <a:ext cx="622075" cy="10216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83577" y="4419600"/>
            <a:ext cx="625411" cy="10363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681990" y="3614102"/>
            <a:ext cx="3424554" cy="76200"/>
          </a:xfrm>
          <a:custGeom>
            <a:avLst/>
            <a:gdLst/>
            <a:ahLst/>
            <a:cxnLst/>
            <a:rect l="l" t="t" r="r" b="b"/>
            <a:pathLst>
              <a:path w="3424554" h="76200">
                <a:moveTo>
                  <a:pt x="38100" y="0"/>
                </a:moveTo>
                <a:lnTo>
                  <a:pt x="23145" y="2952"/>
                </a:lnTo>
                <a:lnTo>
                  <a:pt x="11048" y="11049"/>
                </a:lnTo>
                <a:lnTo>
                  <a:pt x="2952" y="23145"/>
                </a:lnTo>
                <a:lnTo>
                  <a:pt x="0" y="38100"/>
                </a:lnTo>
                <a:lnTo>
                  <a:pt x="2952" y="53054"/>
                </a:lnTo>
                <a:lnTo>
                  <a:pt x="11049" y="65150"/>
                </a:lnTo>
                <a:lnTo>
                  <a:pt x="23145" y="73247"/>
                </a:lnTo>
                <a:lnTo>
                  <a:pt x="38100" y="76200"/>
                </a:lnTo>
                <a:lnTo>
                  <a:pt x="52411" y="73247"/>
                </a:lnTo>
                <a:lnTo>
                  <a:pt x="64579" y="65150"/>
                </a:lnTo>
                <a:lnTo>
                  <a:pt x="73032" y="53054"/>
                </a:lnTo>
                <a:lnTo>
                  <a:pt x="74908" y="44195"/>
                </a:lnTo>
                <a:lnTo>
                  <a:pt x="38100" y="44195"/>
                </a:lnTo>
                <a:lnTo>
                  <a:pt x="38100" y="32003"/>
                </a:lnTo>
                <a:lnTo>
                  <a:pt x="74908" y="32003"/>
                </a:lnTo>
                <a:lnTo>
                  <a:pt x="73032" y="23145"/>
                </a:lnTo>
                <a:lnTo>
                  <a:pt x="64579" y="11048"/>
                </a:lnTo>
                <a:lnTo>
                  <a:pt x="52411" y="2952"/>
                </a:lnTo>
                <a:lnTo>
                  <a:pt x="38100" y="0"/>
                </a:lnTo>
                <a:close/>
              </a:path>
              <a:path w="3424554" h="76200">
                <a:moveTo>
                  <a:pt x="74908" y="32003"/>
                </a:moveTo>
                <a:lnTo>
                  <a:pt x="38100" y="32003"/>
                </a:lnTo>
                <a:lnTo>
                  <a:pt x="38100" y="44195"/>
                </a:lnTo>
                <a:lnTo>
                  <a:pt x="74908" y="44195"/>
                </a:lnTo>
                <a:lnTo>
                  <a:pt x="76200" y="38100"/>
                </a:lnTo>
                <a:lnTo>
                  <a:pt x="74908" y="32003"/>
                </a:lnTo>
                <a:close/>
              </a:path>
              <a:path w="3424554" h="76200">
                <a:moveTo>
                  <a:pt x="3424428" y="32003"/>
                </a:moveTo>
                <a:lnTo>
                  <a:pt x="74908" y="32003"/>
                </a:lnTo>
                <a:lnTo>
                  <a:pt x="76200" y="38100"/>
                </a:lnTo>
                <a:lnTo>
                  <a:pt x="74908" y="44195"/>
                </a:lnTo>
                <a:lnTo>
                  <a:pt x="3424428" y="44195"/>
                </a:lnTo>
                <a:lnTo>
                  <a:pt x="3424428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669922" y="2354961"/>
            <a:ext cx="3424554" cy="76200"/>
          </a:xfrm>
          <a:custGeom>
            <a:avLst/>
            <a:gdLst/>
            <a:ahLst/>
            <a:cxnLst/>
            <a:rect l="l" t="t" r="r" b="b"/>
            <a:pathLst>
              <a:path w="3424554" h="76200">
                <a:moveTo>
                  <a:pt x="38100" y="0"/>
                </a:moveTo>
                <a:lnTo>
                  <a:pt x="23145" y="2952"/>
                </a:lnTo>
                <a:lnTo>
                  <a:pt x="11048" y="11049"/>
                </a:lnTo>
                <a:lnTo>
                  <a:pt x="2952" y="23145"/>
                </a:lnTo>
                <a:lnTo>
                  <a:pt x="0" y="38100"/>
                </a:lnTo>
                <a:lnTo>
                  <a:pt x="2952" y="53054"/>
                </a:lnTo>
                <a:lnTo>
                  <a:pt x="11049" y="65150"/>
                </a:lnTo>
                <a:lnTo>
                  <a:pt x="23145" y="73247"/>
                </a:lnTo>
                <a:lnTo>
                  <a:pt x="38100" y="76200"/>
                </a:lnTo>
                <a:lnTo>
                  <a:pt x="52411" y="73247"/>
                </a:lnTo>
                <a:lnTo>
                  <a:pt x="64579" y="65150"/>
                </a:lnTo>
                <a:lnTo>
                  <a:pt x="73032" y="53054"/>
                </a:lnTo>
                <a:lnTo>
                  <a:pt x="74907" y="44203"/>
                </a:lnTo>
                <a:lnTo>
                  <a:pt x="38100" y="44195"/>
                </a:lnTo>
                <a:lnTo>
                  <a:pt x="38100" y="32003"/>
                </a:lnTo>
                <a:lnTo>
                  <a:pt x="74908" y="32003"/>
                </a:lnTo>
                <a:lnTo>
                  <a:pt x="73032" y="23145"/>
                </a:lnTo>
                <a:lnTo>
                  <a:pt x="64579" y="11049"/>
                </a:lnTo>
                <a:lnTo>
                  <a:pt x="52411" y="2952"/>
                </a:lnTo>
                <a:lnTo>
                  <a:pt x="38100" y="0"/>
                </a:lnTo>
                <a:close/>
              </a:path>
              <a:path w="3424554" h="76200">
                <a:moveTo>
                  <a:pt x="3424428" y="32003"/>
                </a:moveTo>
                <a:lnTo>
                  <a:pt x="74908" y="32003"/>
                </a:lnTo>
                <a:lnTo>
                  <a:pt x="76200" y="38100"/>
                </a:lnTo>
                <a:lnTo>
                  <a:pt x="74907" y="44203"/>
                </a:lnTo>
                <a:lnTo>
                  <a:pt x="3424428" y="44889"/>
                </a:lnTo>
                <a:lnTo>
                  <a:pt x="3424428" y="32003"/>
                </a:lnTo>
                <a:close/>
              </a:path>
              <a:path w="3424554" h="76200">
                <a:moveTo>
                  <a:pt x="74908" y="32003"/>
                </a:moveTo>
                <a:lnTo>
                  <a:pt x="38100" y="32003"/>
                </a:lnTo>
                <a:lnTo>
                  <a:pt x="38100" y="44195"/>
                </a:lnTo>
                <a:lnTo>
                  <a:pt x="74908" y="44195"/>
                </a:lnTo>
                <a:lnTo>
                  <a:pt x="76200" y="38100"/>
                </a:lnTo>
                <a:lnTo>
                  <a:pt x="74908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11612" y="4524487"/>
            <a:ext cx="772160" cy="419100"/>
          </a:xfrm>
          <a:custGeom>
            <a:avLst/>
            <a:gdLst/>
            <a:ahLst/>
            <a:cxnLst/>
            <a:rect l="l" t="t" r="r" b="b"/>
            <a:pathLst>
              <a:path w="772160" h="419100">
                <a:moveTo>
                  <a:pt x="39875" y="88797"/>
                </a:moveTo>
                <a:lnTo>
                  <a:pt x="27959" y="106164"/>
                </a:lnTo>
                <a:lnTo>
                  <a:pt x="11336" y="141176"/>
                </a:lnTo>
                <a:lnTo>
                  <a:pt x="1021" y="178125"/>
                </a:lnTo>
                <a:lnTo>
                  <a:pt x="0" y="189246"/>
                </a:lnTo>
                <a:lnTo>
                  <a:pt x="527" y="189246"/>
                </a:lnTo>
                <a:lnTo>
                  <a:pt x="2051" y="176546"/>
                </a:lnTo>
                <a:lnTo>
                  <a:pt x="5099" y="163846"/>
                </a:lnTo>
                <a:lnTo>
                  <a:pt x="9671" y="151146"/>
                </a:lnTo>
                <a:lnTo>
                  <a:pt x="11195" y="151146"/>
                </a:lnTo>
                <a:lnTo>
                  <a:pt x="12719" y="138446"/>
                </a:lnTo>
                <a:lnTo>
                  <a:pt x="15767" y="138446"/>
                </a:lnTo>
                <a:lnTo>
                  <a:pt x="24911" y="113046"/>
                </a:lnTo>
                <a:lnTo>
                  <a:pt x="31007" y="113046"/>
                </a:lnTo>
                <a:lnTo>
                  <a:pt x="34055" y="100346"/>
                </a:lnTo>
                <a:lnTo>
                  <a:pt x="37103" y="100346"/>
                </a:lnTo>
                <a:lnTo>
                  <a:pt x="39875" y="88797"/>
                </a:lnTo>
                <a:close/>
              </a:path>
              <a:path w="772160" h="419100">
                <a:moveTo>
                  <a:pt x="49203" y="75201"/>
                </a:moveTo>
                <a:lnTo>
                  <a:pt x="40665" y="87646"/>
                </a:lnTo>
                <a:lnTo>
                  <a:pt x="44723" y="87646"/>
                </a:lnTo>
                <a:lnTo>
                  <a:pt x="49203" y="75201"/>
                </a:lnTo>
                <a:close/>
              </a:path>
              <a:path w="772160" h="419100">
                <a:moveTo>
                  <a:pt x="85656" y="37145"/>
                </a:moveTo>
                <a:lnTo>
                  <a:pt x="78265" y="43283"/>
                </a:lnTo>
                <a:lnTo>
                  <a:pt x="50424" y="73422"/>
                </a:lnTo>
                <a:lnTo>
                  <a:pt x="49379" y="74946"/>
                </a:lnTo>
                <a:lnTo>
                  <a:pt x="58439" y="74946"/>
                </a:lnTo>
                <a:lnTo>
                  <a:pt x="85656" y="37145"/>
                </a:lnTo>
                <a:close/>
              </a:path>
              <a:path w="772160" h="419100">
                <a:moveTo>
                  <a:pt x="117812" y="11709"/>
                </a:moveTo>
                <a:lnTo>
                  <a:pt x="111017" y="16081"/>
                </a:lnTo>
                <a:lnTo>
                  <a:pt x="86016" y="36846"/>
                </a:lnTo>
                <a:lnTo>
                  <a:pt x="98063" y="36846"/>
                </a:lnTo>
                <a:lnTo>
                  <a:pt x="102635" y="24146"/>
                </a:lnTo>
                <a:lnTo>
                  <a:pt x="114827" y="24146"/>
                </a:lnTo>
                <a:lnTo>
                  <a:pt x="117812" y="11709"/>
                </a:lnTo>
                <a:close/>
              </a:path>
              <a:path w="772160" h="419100">
                <a:moveTo>
                  <a:pt x="136013" y="0"/>
                </a:moveTo>
                <a:lnTo>
                  <a:pt x="118222" y="11446"/>
                </a:lnTo>
                <a:lnTo>
                  <a:pt x="134639" y="11446"/>
                </a:lnTo>
                <a:lnTo>
                  <a:pt x="136013" y="0"/>
                </a:lnTo>
                <a:close/>
              </a:path>
              <a:path w="772160" h="419100">
                <a:moveTo>
                  <a:pt x="11195" y="290846"/>
                </a:moveTo>
                <a:lnTo>
                  <a:pt x="10964" y="290846"/>
                </a:lnTo>
                <a:lnTo>
                  <a:pt x="11195" y="291674"/>
                </a:lnTo>
                <a:lnTo>
                  <a:pt x="11195" y="290846"/>
                </a:lnTo>
                <a:close/>
              </a:path>
              <a:path w="772160" h="419100">
                <a:moveTo>
                  <a:pt x="633138" y="0"/>
                </a:moveTo>
                <a:lnTo>
                  <a:pt x="634511" y="11446"/>
                </a:lnTo>
                <a:lnTo>
                  <a:pt x="649751" y="11446"/>
                </a:lnTo>
                <a:lnTo>
                  <a:pt x="652799" y="24146"/>
                </a:lnTo>
                <a:lnTo>
                  <a:pt x="667843" y="24146"/>
                </a:lnTo>
                <a:lnTo>
                  <a:pt x="658133" y="16081"/>
                </a:lnTo>
                <a:lnTo>
                  <a:pt x="633138" y="0"/>
                </a:lnTo>
                <a:close/>
              </a:path>
              <a:path w="772160" h="419100">
                <a:moveTo>
                  <a:pt x="668123" y="24378"/>
                </a:moveTo>
                <a:lnTo>
                  <a:pt x="672611" y="36846"/>
                </a:lnTo>
                <a:lnTo>
                  <a:pt x="683134" y="36846"/>
                </a:lnTo>
                <a:lnTo>
                  <a:pt x="668123" y="24378"/>
                </a:lnTo>
                <a:close/>
              </a:path>
              <a:path w="772160" h="419100">
                <a:moveTo>
                  <a:pt x="709187" y="63095"/>
                </a:moveTo>
                <a:lnTo>
                  <a:pt x="719772" y="74946"/>
                </a:lnTo>
                <a:lnTo>
                  <a:pt x="718726" y="73422"/>
                </a:lnTo>
                <a:lnTo>
                  <a:pt x="709187" y="63095"/>
                </a:lnTo>
                <a:close/>
              </a:path>
              <a:path w="772160" h="419100">
                <a:moveTo>
                  <a:pt x="719900" y="75132"/>
                </a:moveTo>
                <a:lnTo>
                  <a:pt x="722903" y="87646"/>
                </a:lnTo>
                <a:lnTo>
                  <a:pt x="728486" y="87646"/>
                </a:lnTo>
                <a:lnTo>
                  <a:pt x="719900" y="75132"/>
                </a:lnTo>
                <a:close/>
              </a:path>
              <a:path w="772160" h="419100">
                <a:moveTo>
                  <a:pt x="729108" y="88553"/>
                </a:moveTo>
                <a:lnTo>
                  <a:pt x="730523" y="100346"/>
                </a:lnTo>
                <a:lnTo>
                  <a:pt x="736619" y="100346"/>
                </a:lnTo>
                <a:lnTo>
                  <a:pt x="736619" y="113046"/>
                </a:lnTo>
                <a:lnTo>
                  <a:pt x="744239" y="113046"/>
                </a:lnTo>
                <a:lnTo>
                  <a:pt x="744239" y="125746"/>
                </a:lnTo>
                <a:lnTo>
                  <a:pt x="750335" y="125746"/>
                </a:lnTo>
                <a:lnTo>
                  <a:pt x="750335" y="138446"/>
                </a:lnTo>
                <a:lnTo>
                  <a:pt x="756431" y="138446"/>
                </a:lnTo>
                <a:lnTo>
                  <a:pt x="756431" y="151146"/>
                </a:lnTo>
                <a:lnTo>
                  <a:pt x="760597" y="151146"/>
                </a:lnTo>
                <a:lnTo>
                  <a:pt x="757814" y="141176"/>
                </a:lnTo>
                <a:lnTo>
                  <a:pt x="741191" y="106164"/>
                </a:lnTo>
                <a:lnTo>
                  <a:pt x="729108" y="88553"/>
                </a:lnTo>
                <a:close/>
              </a:path>
              <a:path w="772160" h="419100">
                <a:moveTo>
                  <a:pt x="761003" y="152599"/>
                </a:moveTo>
                <a:lnTo>
                  <a:pt x="761003" y="163846"/>
                </a:lnTo>
                <a:lnTo>
                  <a:pt x="764051" y="163846"/>
                </a:lnTo>
                <a:lnTo>
                  <a:pt x="764051" y="176546"/>
                </a:lnTo>
                <a:lnTo>
                  <a:pt x="767099" y="176546"/>
                </a:lnTo>
                <a:lnTo>
                  <a:pt x="767099" y="189246"/>
                </a:lnTo>
                <a:lnTo>
                  <a:pt x="769151" y="189246"/>
                </a:lnTo>
                <a:lnTo>
                  <a:pt x="768129" y="178125"/>
                </a:lnTo>
                <a:lnTo>
                  <a:pt x="761003" y="152599"/>
                </a:lnTo>
                <a:close/>
              </a:path>
              <a:path w="772160" h="419100">
                <a:moveTo>
                  <a:pt x="770147" y="200089"/>
                </a:moveTo>
                <a:lnTo>
                  <a:pt x="770147" y="201946"/>
                </a:lnTo>
                <a:lnTo>
                  <a:pt x="770318" y="201946"/>
                </a:lnTo>
                <a:lnTo>
                  <a:pt x="770147" y="200089"/>
                </a:lnTo>
                <a:close/>
              </a:path>
              <a:path w="772160" h="419100">
                <a:moveTo>
                  <a:pt x="771261" y="212209"/>
                </a:moveTo>
                <a:lnTo>
                  <a:pt x="770628" y="228038"/>
                </a:lnTo>
                <a:lnTo>
                  <a:pt x="771671" y="216678"/>
                </a:lnTo>
                <a:lnTo>
                  <a:pt x="771261" y="212209"/>
                </a:lnTo>
                <a:close/>
              </a:path>
              <a:path w="772160" h="419100">
                <a:moveTo>
                  <a:pt x="758186" y="290846"/>
                </a:moveTo>
                <a:lnTo>
                  <a:pt x="757955" y="290846"/>
                </a:lnTo>
                <a:lnTo>
                  <a:pt x="757789" y="292232"/>
                </a:lnTo>
                <a:lnTo>
                  <a:pt x="758186" y="290846"/>
                </a:lnTo>
                <a:close/>
              </a:path>
              <a:path w="772160" h="419100">
                <a:moveTo>
                  <a:pt x="739988" y="328946"/>
                </a:moveTo>
                <a:lnTo>
                  <a:pt x="739667" y="328946"/>
                </a:lnTo>
                <a:lnTo>
                  <a:pt x="739495" y="329664"/>
                </a:lnTo>
                <a:lnTo>
                  <a:pt x="739988" y="328946"/>
                </a:lnTo>
                <a:close/>
              </a:path>
              <a:path w="772160" h="419100">
                <a:moveTo>
                  <a:pt x="657245" y="417846"/>
                </a:moveTo>
                <a:lnTo>
                  <a:pt x="655847" y="417846"/>
                </a:lnTo>
                <a:lnTo>
                  <a:pt x="655592" y="418909"/>
                </a:lnTo>
                <a:lnTo>
                  <a:pt x="657245" y="41784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570992" y="4523233"/>
            <a:ext cx="850392" cy="53949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570992" y="4523233"/>
            <a:ext cx="850392" cy="53949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880364" y="4573524"/>
            <a:ext cx="230123" cy="35356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669796" y="5058156"/>
            <a:ext cx="3424554" cy="76200"/>
          </a:xfrm>
          <a:custGeom>
            <a:avLst/>
            <a:gdLst/>
            <a:ahLst/>
            <a:cxnLst/>
            <a:rect l="l" t="t" r="r" b="b"/>
            <a:pathLst>
              <a:path w="3424554" h="76200">
                <a:moveTo>
                  <a:pt x="38100" y="0"/>
                </a:moveTo>
                <a:lnTo>
                  <a:pt x="23145" y="2952"/>
                </a:lnTo>
                <a:lnTo>
                  <a:pt x="11048" y="11049"/>
                </a:lnTo>
                <a:lnTo>
                  <a:pt x="2952" y="23145"/>
                </a:lnTo>
                <a:lnTo>
                  <a:pt x="0" y="38100"/>
                </a:lnTo>
                <a:lnTo>
                  <a:pt x="2952" y="52411"/>
                </a:lnTo>
                <a:lnTo>
                  <a:pt x="11049" y="64579"/>
                </a:lnTo>
                <a:lnTo>
                  <a:pt x="23145" y="73032"/>
                </a:lnTo>
                <a:lnTo>
                  <a:pt x="38100" y="76200"/>
                </a:lnTo>
                <a:lnTo>
                  <a:pt x="52411" y="73032"/>
                </a:lnTo>
                <a:lnTo>
                  <a:pt x="64579" y="64579"/>
                </a:lnTo>
                <a:lnTo>
                  <a:pt x="73032" y="52411"/>
                </a:lnTo>
                <a:lnTo>
                  <a:pt x="74850" y="44195"/>
                </a:lnTo>
                <a:lnTo>
                  <a:pt x="38100" y="44195"/>
                </a:lnTo>
                <a:lnTo>
                  <a:pt x="38100" y="32003"/>
                </a:lnTo>
                <a:lnTo>
                  <a:pt x="74908" y="32003"/>
                </a:lnTo>
                <a:lnTo>
                  <a:pt x="73032" y="23145"/>
                </a:lnTo>
                <a:lnTo>
                  <a:pt x="64579" y="11048"/>
                </a:lnTo>
                <a:lnTo>
                  <a:pt x="52411" y="2952"/>
                </a:lnTo>
                <a:lnTo>
                  <a:pt x="38100" y="0"/>
                </a:lnTo>
                <a:close/>
              </a:path>
              <a:path w="3424554" h="76200">
                <a:moveTo>
                  <a:pt x="74908" y="32003"/>
                </a:moveTo>
                <a:lnTo>
                  <a:pt x="38100" y="32003"/>
                </a:lnTo>
                <a:lnTo>
                  <a:pt x="38100" y="44195"/>
                </a:lnTo>
                <a:lnTo>
                  <a:pt x="74850" y="44195"/>
                </a:lnTo>
                <a:lnTo>
                  <a:pt x="76200" y="38100"/>
                </a:lnTo>
                <a:lnTo>
                  <a:pt x="74908" y="32003"/>
                </a:lnTo>
                <a:close/>
              </a:path>
              <a:path w="3424554" h="76200">
                <a:moveTo>
                  <a:pt x="3424428" y="32003"/>
                </a:moveTo>
                <a:lnTo>
                  <a:pt x="74908" y="32003"/>
                </a:lnTo>
                <a:lnTo>
                  <a:pt x="76200" y="38100"/>
                </a:lnTo>
                <a:lnTo>
                  <a:pt x="74850" y="44195"/>
                </a:lnTo>
                <a:lnTo>
                  <a:pt x="3424428" y="44195"/>
                </a:lnTo>
                <a:lnTo>
                  <a:pt x="3424428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106418" y="3614102"/>
            <a:ext cx="4089400" cy="76200"/>
          </a:xfrm>
          <a:custGeom>
            <a:avLst/>
            <a:gdLst/>
            <a:ahLst/>
            <a:cxnLst/>
            <a:rect l="l" t="t" r="r" b="b"/>
            <a:pathLst>
              <a:path w="4089400" h="76200">
                <a:moveTo>
                  <a:pt x="4050792" y="0"/>
                </a:moveTo>
                <a:lnTo>
                  <a:pt x="4035837" y="2952"/>
                </a:lnTo>
                <a:lnTo>
                  <a:pt x="4023740" y="11049"/>
                </a:lnTo>
                <a:lnTo>
                  <a:pt x="4015644" y="23145"/>
                </a:lnTo>
                <a:lnTo>
                  <a:pt x="4012692" y="38100"/>
                </a:lnTo>
                <a:lnTo>
                  <a:pt x="4015644" y="53054"/>
                </a:lnTo>
                <a:lnTo>
                  <a:pt x="4023741" y="65150"/>
                </a:lnTo>
                <a:lnTo>
                  <a:pt x="4035837" y="73247"/>
                </a:lnTo>
                <a:lnTo>
                  <a:pt x="4050792" y="76200"/>
                </a:lnTo>
                <a:lnTo>
                  <a:pt x="4065103" y="73247"/>
                </a:lnTo>
                <a:lnTo>
                  <a:pt x="4077271" y="65150"/>
                </a:lnTo>
                <a:lnTo>
                  <a:pt x="4085724" y="53054"/>
                </a:lnTo>
                <a:lnTo>
                  <a:pt x="4087600" y="44195"/>
                </a:lnTo>
                <a:lnTo>
                  <a:pt x="4050792" y="44195"/>
                </a:lnTo>
                <a:lnTo>
                  <a:pt x="4050792" y="32003"/>
                </a:lnTo>
                <a:lnTo>
                  <a:pt x="4087600" y="32003"/>
                </a:lnTo>
                <a:lnTo>
                  <a:pt x="4085724" y="23145"/>
                </a:lnTo>
                <a:lnTo>
                  <a:pt x="4077271" y="11048"/>
                </a:lnTo>
                <a:lnTo>
                  <a:pt x="4065103" y="2952"/>
                </a:lnTo>
                <a:lnTo>
                  <a:pt x="4050792" y="0"/>
                </a:lnTo>
                <a:close/>
              </a:path>
              <a:path w="4089400" h="76200">
                <a:moveTo>
                  <a:pt x="4013895" y="32003"/>
                </a:moveTo>
                <a:lnTo>
                  <a:pt x="0" y="32003"/>
                </a:lnTo>
                <a:lnTo>
                  <a:pt x="0" y="44195"/>
                </a:lnTo>
                <a:lnTo>
                  <a:pt x="4013895" y="44195"/>
                </a:lnTo>
                <a:lnTo>
                  <a:pt x="4012692" y="38100"/>
                </a:lnTo>
                <a:lnTo>
                  <a:pt x="4013895" y="32003"/>
                </a:lnTo>
                <a:close/>
              </a:path>
              <a:path w="4089400" h="76200">
                <a:moveTo>
                  <a:pt x="4087600" y="32003"/>
                </a:moveTo>
                <a:lnTo>
                  <a:pt x="4050792" y="32003"/>
                </a:lnTo>
                <a:lnTo>
                  <a:pt x="4050792" y="44195"/>
                </a:lnTo>
                <a:lnTo>
                  <a:pt x="4087600" y="44195"/>
                </a:lnTo>
                <a:lnTo>
                  <a:pt x="4088892" y="38100"/>
                </a:lnTo>
                <a:lnTo>
                  <a:pt x="4087600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094350" y="2356484"/>
            <a:ext cx="4089400" cy="76200"/>
          </a:xfrm>
          <a:custGeom>
            <a:avLst/>
            <a:gdLst/>
            <a:ahLst/>
            <a:cxnLst/>
            <a:rect l="l" t="t" r="r" b="b"/>
            <a:pathLst>
              <a:path w="4089400" h="76200">
                <a:moveTo>
                  <a:pt x="4087278" y="30479"/>
                </a:moveTo>
                <a:lnTo>
                  <a:pt x="4050792" y="30479"/>
                </a:lnTo>
                <a:lnTo>
                  <a:pt x="4050792" y="44195"/>
                </a:lnTo>
                <a:lnTo>
                  <a:pt x="4013949" y="44195"/>
                </a:lnTo>
                <a:lnTo>
                  <a:pt x="4015644" y="52411"/>
                </a:lnTo>
                <a:lnTo>
                  <a:pt x="4023741" y="64579"/>
                </a:lnTo>
                <a:lnTo>
                  <a:pt x="4035837" y="73032"/>
                </a:lnTo>
                <a:lnTo>
                  <a:pt x="4050792" y="76200"/>
                </a:lnTo>
                <a:lnTo>
                  <a:pt x="4065103" y="73032"/>
                </a:lnTo>
                <a:lnTo>
                  <a:pt x="4077271" y="64579"/>
                </a:lnTo>
                <a:lnTo>
                  <a:pt x="4085724" y="52411"/>
                </a:lnTo>
                <a:lnTo>
                  <a:pt x="4087542" y="44195"/>
                </a:lnTo>
                <a:lnTo>
                  <a:pt x="4050792" y="44195"/>
                </a:lnTo>
                <a:lnTo>
                  <a:pt x="4087544" y="44188"/>
                </a:lnTo>
                <a:lnTo>
                  <a:pt x="4088892" y="38100"/>
                </a:lnTo>
                <a:lnTo>
                  <a:pt x="4087278" y="30479"/>
                </a:lnTo>
                <a:close/>
              </a:path>
              <a:path w="4089400" h="76200">
                <a:moveTo>
                  <a:pt x="4050792" y="0"/>
                </a:moveTo>
                <a:lnTo>
                  <a:pt x="4035837" y="2952"/>
                </a:lnTo>
                <a:lnTo>
                  <a:pt x="4023740" y="11049"/>
                </a:lnTo>
                <a:lnTo>
                  <a:pt x="4015644" y="23145"/>
                </a:lnTo>
                <a:lnTo>
                  <a:pt x="4012692" y="38100"/>
                </a:lnTo>
                <a:lnTo>
                  <a:pt x="4013948" y="44188"/>
                </a:lnTo>
                <a:lnTo>
                  <a:pt x="4050792" y="44195"/>
                </a:lnTo>
                <a:lnTo>
                  <a:pt x="4050792" y="30479"/>
                </a:lnTo>
                <a:lnTo>
                  <a:pt x="4087278" y="30479"/>
                </a:lnTo>
                <a:lnTo>
                  <a:pt x="4085724" y="23145"/>
                </a:lnTo>
                <a:lnTo>
                  <a:pt x="4077271" y="11049"/>
                </a:lnTo>
                <a:lnTo>
                  <a:pt x="4065103" y="2952"/>
                </a:lnTo>
                <a:lnTo>
                  <a:pt x="4050792" y="0"/>
                </a:lnTo>
                <a:close/>
              </a:path>
              <a:path w="4089400" h="76200">
                <a:moveTo>
                  <a:pt x="4014196" y="30479"/>
                </a:moveTo>
                <a:lnTo>
                  <a:pt x="0" y="30479"/>
                </a:lnTo>
                <a:lnTo>
                  <a:pt x="0" y="43365"/>
                </a:lnTo>
                <a:lnTo>
                  <a:pt x="4013948" y="44188"/>
                </a:lnTo>
                <a:lnTo>
                  <a:pt x="4012692" y="38100"/>
                </a:lnTo>
                <a:lnTo>
                  <a:pt x="4014196" y="30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body" idx="1"/>
          </p:nvPr>
        </p:nvSpPr>
        <p:spPr>
          <a:xfrm>
            <a:off x="733044" y="1375983"/>
            <a:ext cx="10590629" cy="3695266"/>
          </a:xfrm>
          <a:prstGeom prst="rect">
            <a:avLst/>
          </a:prstGeom>
        </p:spPr>
        <p:txBody>
          <a:bodyPr vert="horz" wrap="square" lIns="0" tIns="164488" rIns="0" bIns="0" rtlCol="0">
            <a:spAutoFit/>
          </a:bodyPr>
          <a:lstStyle/>
          <a:p>
            <a:pPr marL="2149475">
              <a:lnSpc>
                <a:spcPct val="100000"/>
              </a:lnSpc>
            </a:pPr>
            <a:r>
              <a:rPr dirty="0"/>
              <a:t>概况</a:t>
            </a:r>
          </a:p>
          <a:p>
            <a:pPr marL="2149475">
              <a:lnSpc>
                <a:spcPct val="100000"/>
              </a:lnSpc>
              <a:spcBef>
                <a:spcPts val="45"/>
              </a:spcBef>
            </a:pPr>
            <a:r>
              <a:rPr sz="2400" dirty="0" smtClean="0">
                <a:latin typeface="Arial"/>
                <a:cs typeface="Arial"/>
              </a:rPr>
              <a:t>Overview</a:t>
            </a:r>
            <a:endParaRPr lang="en-US" sz="1050" dirty="0" smtClean="0">
              <a:latin typeface="Arial"/>
              <a:cs typeface="Arial"/>
            </a:endParaRPr>
          </a:p>
          <a:p>
            <a:pPr marL="2097405">
              <a:lnSpc>
                <a:spcPct val="100000"/>
              </a:lnSpc>
              <a:spcBef>
                <a:spcPts val="45"/>
              </a:spcBef>
            </a:pPr>
            <a:endParaRPr lang="en-US" sz="1050" dirty="0">
              <a:solidFill>
                <a:srgbClr val="C00000"/>
              </a:solidFill>
              <a:latin typeface="Arial"/>
              <a:cs typeface="Arial"/>
            </a:endParaRPr>
          </a:p>
          <a:p>
            <a:pPr marL="2097405">
              <a:lnSpc>
                <a:spcPct val="100000"/>
              </a:lnSpc>
              <a:spcBef>
                <a:spcPts val="45"/>
              </a:spcBef>
            </a:pPr>
            <a:endParaRPr sz="1000" dirty="0">
              <a:latin typeface="Arial"/>
              <a:cs typeface="Arial"/>
            </a:endParaRPr>
          </a:p>
          <a:p>
            <a:pPr marL="2149475">
              <a:lnSpc>
                <a:spcPct val="100000"/>
              </a:lnSpc>
              <a:spcBef>
                <a:spcPts val="1310"/>
              </a:spcBef>
            </a:pPr>
            <a:r>
              <a:rPr dirty="0"/>
              <a:t>国际合作</a:t>
            </a:r>
          </a:p>
          <a:p>
            <a:pPr marL="2198688" indent="-49213">
              <a:lnSpc>
                <a:spcPct val="100000"/>
              </a:lnSpc>
              <a:spcBef>
                <a:spcPts val="45"/>
              </a:spcBef>
            </a:pPr>
            <a:r>
              <a:rPr sz="2400" dirty="0">
                <a:latin typeface="Arial"/>
                <a:cs typeface="Arial"/>
              </a:rPr>
              <a:t>International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5" dirty="0" smtClean="0">
                <a:latin typeface="Arial"/>
                <a:cs typeface="Arial"/>
              </a:rPr>
              <a:t>cooperation</a:t>
            </a:r>
            <a:endParaRPr lang="en-US" sz="1000" spc="-5" dirty="0" smtClean="0">
              <a:latin typeface="Arial"/>
              <a:cs typeface="Arial"/>
            </a:endParaRPr>
          </a:p>
          <a:p>
            <a:pPr marL="2149475">
              <a:lnSpc>
                <a:spcPct val="100000"/>
              </a:lnSpc>
              <a:spcBef>
                <a:spcPts val="1800"/>
              </a:spcBef>
            </a:pPr>
            <a:r>
              <a:rPr dirty="0" smtClean="0">
                <a:solidFill>
                  <a:srgbClr val="C00000"/>
                </a:solidFill>
              </a:rPr>
              <a:t>食品安全计量及相关标准物质研发培训</a:t>
            </a:r>
          </a:p>
          <a:p>
            <a:pPr marL="2149475" marR="5080">
              <a:lnSpc>
                <a:spcPct val="100000"/>
              </a:lnSpc>
              <a:spcBef>
                <a:spcPts val="45"/>
              </a:spcBef>
            </a:pPr>
            <a:r>
              <a:rPr sz="2400" spc="-20" dirty="0" smtClean="0">
                <a:solidFill>
                  <a:srgbClr val="C00000"/>
                </a:solidFill>
                <a:latin typeface="Arial"/>
                <a:cs typeface="Arial"/>
              </a:rPr>
              <a:t>Training </a:t>
            </a:r>
            <a:r>
              <a:rPr sz="2400" dirty="0" smtClean="0">
                <a:solidFill>
                  <a:srgbClr val="C00000"/>
                </a:solidFill>
                <a:latin typeface="Arial"/>
                <a:cs typeface="Arial"/>
              </a:rPr>
              <a:t>on food </a:t>
            </a:r>
            <a:r>
              <a:rPr sz="2400" spc="-5" dirty="0" smtClean="0">
                <a:solidFill>
                  <a:srgbClr val="C00000"/>
                </a:solidFill>
                <a:latin typeface="Arial"/>
                <a:cs typeface="Arial"/>
              </a:rPr>
              <a:t>safe</a:t>
            </a:r>
            <a:r>
              <a:rPr lang="en-US" altLang="zh-CN" sz="2400" spc="-5" dirty="0" smtClean="0">
                <a:solidFill>
                  <a:srgbClr val="C00000"/>
                </a:solidFill>
                <a:latin typeface="Arial"/>
                <a:cs typeface="Arial"/>
              </a:rPr>
              <a:t>t</a:t>
            </a:r>
            <a:r>
              <a:rPr sz="2400" spc="-5" dirty="0" smtClean="0">
                <a:solidFill>
                  <a:srgbClr val="C00000"/>
                </a:solidFill>
                <a:latin typeface="Arial"/>
                <a:cs typeface="Arial"/>
              </a:rPr>
              <a:t>y measurement </a:t>
            </a:r>
            <a:r>
              <a:rPr sz="2400" dirty="0" smtClean="0">
                <a:solidFill>
                  <a:srgbClr val="C00000"/>
                </a:solidFill>
                <a:latin typeface="Arial"/>
                <a:cs typeface="Arial"/>
              </a:rPr>
              <a:t>and </a:t>
            </a:r>
            <a:endParaRPr lang="en-US" sz="2400" dirty="0" smtClean="0">
              <a:solidFill>
                <a:srgbClr val="C00000"/>
              </a:solidFill>
              <a:latin typeface="Arial"/>
              <a:cs typeface="Arial"/>
            </a:endParaRPr>
          </a:p>
          <a:p>
            <a:pPr marL="2149475" marR="5080">
              <a:lnSpc>
                <a:spcPct val="100000"/>
              </a:lnSpc>
              <a:spcBef>
                <a:spcPts val="45"/>
              </a:spcBef>
            </a:pPr>
            <a:r>
              <a:rPr sz="2400" spc="-5" dirty="0" smtClean="0">
                <a:solidFill>
                  <a:srgbClr val="C00000"/>
                </a:solidFill>
                <a:latin typeface="Arial"/>
                <a:cs typeface="Arial"/>
              </a:rPr>
              <a:t>development </a:t>
            </a:r>
            <a:r>
              <a:rPr sz="2400" dirty="0">
                <a:solidFill>
                  <a:srgbClr val="C00000"/>
                </a:solidFill>
                <a:latin typeface="Arial"/>
                <a:cs typeface="Arial"/>
              </a:rPr>
              <a:t>of </a:t>
            </a:r>
            <a:r>
              <a:rPr lang="en-US" sz="2400" dirty="0" smtClean="0">
                <a:solidFill>
                  <a:srgbClr val="C00000"/>
                </a:solidFill>
                <a:latin typeface="Arial"/>
                <a:cs typeface="Arial"/>
              </a:rPr>
              <a:t>C</a:t>
            </a:r>
            <a:r>
              <a:rPr sz="2400" spc="-5" dirty="0" smtClean="0">
                <a:solidFill>
                  <a:srgbClr val="C00000"/>
                </a:solidFill>
                <a:latin typeface="Arial"/>
                <a:cs typeface="Arial"/>
              </a:rPr>
              <a:t>RMs</a:t>
            </a:r>
            <a:endParaRPr sz="2400" dirty="0"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094224" y="5058156"/>
            <a:ext cx="4089400" cy="76200"/>
          </a:xfrm>
          <a:custGeom>
            <a:avLst/>
            <a:gdLst/>
            <a:ahLst/>
            <a:cxnLst/>
            <a:rect l="l" t="t" r="r" b="b"/>
            <a:pathLst>
              <a:path w="4089400" h="76200">
                <a:moveTo>
                  <a:pt x="4050792" y="0"/>
                </a:moveTo>
                <a:lnTo>
                  <a:pt x="4035837" y="2952"/>
                </a:lnTo>
                <a:lnTo>
                  <a:pt x="4023740" y="11049"/>
                </a:lnTo>
                <a:lnTo>
                  <a:pt x="4015644" y="23145"/>
                </a:lnTo>
                <a:lnTo>
                  <a:pt x="4012692" y="38100"/>
                </a:lnTo>
                <a:lnTo>
                  <a:pt x="4015644" y="53054"/>
                </a:lnTo>
                <a:lnTo>
                  <a:pt x="4023741" y="65151"/>
                </a:lnTo>
                <a:lnTo>
                  <a:pt x="4035837" y="73247"/>
                </a:lnTo>
                <a:lnTo>
                  <a:pt x="4050792" y="76200"/>
                </a:lnTo>
                <a:lnTo>
                  <a:pt x="4065103" y="73247"/>
                </a:lnTo>
                <a:lnTo>
                  <a:pt x="4077271" y="65150"/>
                </a:lnTo>
                <a:lnTo>
                  <a:pt x="4085724" y="53054"/>
                </a:lnTo>
                <a:lnTo>
                  <a:pt x="4087600" y="44195"/>
                </a:lnTo>
                <a:lnTo>
                  <a:pt x="4050792" y="44195"/>
                </a:lnTo>
                <a:lnTo>
                  <a:pt x="4050792" y="32003"/>
                </a:lnTo>
                <a:lnTo>
                  <a:pt x="4087600" y="32003"/>
                </a:lnTo>
                <a:lnTo>
                  <a:pt x="4085724" y="23145"/>
                </a:lnTo>
                <a:lnTo>
                  <a:pt x="4077271" y="11048"/>
                </a:lnTo>
                <a:lnTo>
                  <a:pt x="4065103" y="2952"/>
                </a:lnTo>
                <a:lnTo>
                  <a:pt x="4050792" y="0"/>
                </a:lnTo>
                <a:close/>
              </a:path>
              <a:path w="4089400" h="76200">
                <a:moveTo>
                  <a:pt x="4013895" y="32003"/>
                </a:moveTo>
                <a:lnTo>
                  <a:pt x="0" y="32003"/>
                </a:lnTo>
                <a:lnTo>
                  <a:pt x="0" y="44195"/>
                </a:lnTo>
                <a:lnTo>
                  <a:pt x="4013895" y="44195"/>
                </a:lnTo>
                <a:lnTo>
                  <a:pt x="4012692" y="38100"/>
                </a:lnTo>
                <a:lnTo>
                  <a:pt x="4013895" y="32003"/>
                </a:lnTo>
                <a:close/>
              </a:path>
              <a:path w="4089400" h="76200">
                <a:moveTo>
                  <a:pt x="4087600" y="32003"/>
                </a:moveTo>
                <a:lnTo>
                  <a:pt x="4050792" y="32003"/>
                </a:lnTo>
                <a:lnTo>
                  <a:pt x="4050792" y="44195"/>
                </a:lnTo>
                <a:lnTo>
                  <a:pt x="4087600" y="44195"/>
                </a:lnTo>
                <a:lnTo>
                  <a:pt x="4088892" y="38100"/>
                </a:lnTo>
                <a:lnTo>
                  <a:pt x="4087600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76827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803148" y="897636"/>
          <a:ext cx="4643627" cy="57233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86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6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22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2874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87679">
                <a:tc gridSpan="4">
                  <a:txBody>
                    <a:bodyPr/>
                    <a:lstStyle/>
                    <a:p>
                      <a:pPr algn="ctr">
                        <a:lnSpc>
                          <a:spcPts val="1770"/>
                        </a:lnSpc>
                      </a:pPr>
                      <a:r>
                        <a:rPr sz="1600" b="1" spc="30" dirty="0">
                          <a:latin typeface="Times New Roman"/>
                          <a:cs typeface="Times New Roman"/>
                        </a:rPr>
                        <a:t>PROPOSED</a:t>
                      </a:r>
                      <a:r>
                        <a:rPr sz="1600" b="1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35" dirty="0">
                          <a:latin typeface="Times New Roman"/>
                          <a:cs typeface="Times New Roman"/>
                        </a:rPr>
                        <a:t>PROJECT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CООMЕТ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3715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2044">
                <a:tc gridSpan="2">
                  <a:txBody>
                    <a:bodyPr/>
                    <a:lstStyle/>
                    <a:p>
                      <a:pPr marL="31750">
                        <a:lnSpc>
                          <a:spcPts val="740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1 Ref</a:t>
                      </a:r>
                      <a:r>
                        <a:rPr sz="700" b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No.: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570865">
                        <a:lnSpc>
                          <a:spcPts val="1910"/>
                        </a:lnSpc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739/CN/17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1371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1750">
                        <a:lnSpc>
                          <a:spcPts val="750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2 </a:t>
                      </a:r>
                      <a:r>
                        <a:rPr sz="700" b="1" spc="-10" dirty="0">
                          <a:latin typeface="Times New Roman"/>
                          <a:cs typeface="Times New Roman"/>
                        </a:rPr>
                        <a:t>Subject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field: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700" spc="-5" dirty="0">
                          <a:latin typeface="Times New Roman"/>
                          <a:cs typeface="Times New Roman"/>
                        </a:rPr>
                        <a:t>Information and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 Training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1371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377">
                <a:tc gridSpan="4">
                  <a:txBody>
                    <a:bodyPr/>
                    <a:lstStyle/>
                    <a:p>
                      <a:pPr marL="31750">
                        <a:lnSpc>
                          <a:spcPts val="750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3 Field of</a:t>
                      </a:r>
                      <a:r>
                        <a:rPr sz="7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cooperation: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700" spc="-5" dirty="0">
                          <a:latin typeface="Times New Roman"/>
                          <a:cs typeface="Times New Roman"/>
                        </a:rPr>
                        <a:t>Consultation and</a:t>
                      </a:r>
                      <a:r>
                        <a:rPr sz="7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Training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3715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1500">
                <a:tc gridSpan="4">
                  <a:txBody>
                    <a:bodyPr/>
                    <a:lstStyle/>
                    <a:p>
                      <a:pPr marL="31750">
                        <a:lnSpc>
                          <a:spcPts val="765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700" b="1" spc="-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Partners: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31750" marR="303212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700" spc="-10" dirty="0">
                          <a:latin typeface="Times New Roman"/>
                          <a:cs typeface="Times New Roman"/>
                        </a:rPr>
                        <a:t>National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Institute of Metrology </a:t>
                      </a:r>
                      <a:r>
                        <a:rPr sz="700" spc="-45" dirty="0">
                          <a:latin typeface="Times New Roman"/>
                          <a:cs typeface="Times New Roman"/>
                        </a:rPr>
                        <a:t>P.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R.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China, 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interested COOMET member-countries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7377">
                <a:tc gridSpan="4">
                  <a:txBody>
                    <a:bodyPr/>
                    <a:lstStyle/>
                    <a:p>
                      <a:pPr marL="31750">
                        <a:lnSpc>
                          <a:spcPts val="765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sz="700" b="1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b="1" spc="-10" dirty="0">
                          <a:latin typeface="Times New Roman"/>
                          <a:cs typeface="Times New Roman"/>
                        </a:rPr>
                        <a:t>Subject: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700" spc="-10" dirty="0">
                          <a:latin typeface="Times New Roman"/>
                          <a:cs typeface="Times New Roman"/>
                        </a:rPr>
                        <a:t>The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organisation and holding of a training activity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in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2018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in field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food   </a:t>
                      </a:r>
                      <a:r>
                        <a:rPr sz="7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safety measurement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239774">
                <a:tc gridSpan="4">
                  <a:txBody>
                    <a:bodyPr/>
                    <a:lstStyle/>
                    <a:p>
                      <a:pPr marL="31750">
                        <a:lnSpc>
                          <a:spcPts val="750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sz="700" b="1" spc="-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Description:</a:t>
                      </a: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31750" marR="406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700" spc="-15" dirty="0">
                          <a:latin typeface="Times New Roman"/>
                          <a:cs typeface="Times New Roman"/>
                        </a:rPr>
                        <a:t>This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training </a:t>
                      </a:r>
                      <a:r>
                        <a:rPr sz="700" spc="-15" dirty="0">
                          <a:latin typeface="Times New Roman"/>
                          <a:cs typeface="Times New Roman"/>
                        </a:rPr>
                        <a:t>aims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at transferring technologies and knowledge regarding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food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safety measurement capabilities to technicians of  COOMET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member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institutions who are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in need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this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training, assist them to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improve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their measurement capabilities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in food  </a:t>
                      </a:r>
                      <a:r>
                        <a:rPr sz="700" spc="-15" dirty="0">
                          <a:latin typeface="Times New Roman"/>
                          <a:cs typeface="Times New Roman"/>
                        </a:rPr>
                        <a:t>safety,</a:t>
                      </a:r>
                      <a:r>
                        <a:rPr sz="7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develop</a:t>
                      </a:r>
                      <a:r>
                        <a:rPr sz="7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7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prioritized</a:t>
                      </a:r>
                      <a:r>
                        <a:rPr sz="700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measurement</a:t>
                      </a:r>
                      <a:r>
                        <a:rPr sz="7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technologies</a:t>
                      </a:r>
                      <a:r>
                        <a:rPr sz="700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7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research</a:t>
                      </a:r>
                      <a:r>
                        <a:rPr sz="700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capabilities</a:t>
                      </a:r>
                      <a:r>
                        <a:rPr sz="700" spc="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on</a:t>
                      </a:r>
                      <a:r>
                        <a:rPr sz="7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relevant</a:t>
                      </a:r>
                      <a:r>
                        <a:rPr sz="7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reference</a:t>
                      </a:r>
                      <a:r>
                        <a:rPr sz="7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materials.</a:t>
                      </a: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31750" marR="4635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700" spc="-15" dirty="0">
                          <a:latin typeface="Times New Roman"/>
                          <a:cs typeface="Times New Roman"/>
                        </a:rPr>
                        <a:t>This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training consists of three parts. Part 1 </a:t>
                      </a:r>
                      <a:r>
                        <a:rPr sz="700" spc="-15" dirty="0">
                          <a:latin typeface="Times New Roman"/>
                          <a:cs typeface="Times New Roman"/>
                        </a:rPr>
                        <a:t>is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introduction of basic and general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knowledge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of chemical metrology and reference  materials; Part 2 is training on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food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safety measurement technologies, including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sample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collection and storage,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sample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pre-  preparation, measurement technologies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for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illegal addictive and hazardous substances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in food;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Part 3 </a:t>
                      </a:r>
                      <a:r>
                        <a:rPr sz="700" spc="-15" dirty="0">
                          <a:latin typeface="Times New Roman"/>
                          <a:cs typeface="Times New Roman"/>
                        </a:rPr>
                        <a:t>is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training on  development of reference materials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used for food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safety measurement and proficiency  </a:t>
                      </a:r>
                      <a:r>
                        <a:rPr sz="700" spc="1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tests</a:t>
                      </a: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6991">
                <a:tc gridSpan="4">
                  <a:txBody>
                    <a:bodyPr/>
                    <a:lstStyle/>
                    <a:p>
                      <a:pPr marL="31750">
                        <a:lnSpc>
                          <a:spcPts val="750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7 Additional</a:t>
                      </a:r>
                      <a:r>
                        <a:rPr sz="700" b="1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b="1" spc="-10" dirty="0">
                          <a:latin typeface="Times New Roman"/>
                          <a:cs typeface="Times New Roman"/>
                        </a:rPr>
                        <a:t>remarks: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83514">
                <a:tc gridSpan="4">
                  <a:txBody>
                    <a:bodyPr/>
                    <a:lstStyle/>
                    <a:p>
                      <a:pPr marL="31750">
                        <a:lnSpc>
                          <a:spcPts val="750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8 </a:t>
                      </a:r>
                      <a:r>
                        <a:rPr sz="700" b="1" spc="-10" dirty="0">
                          <a:latin typeface="Times New Roman"/>
                          <a:cs typeface="Times New Roman"/>
                        </a:rPr>
                        <a:t>Proposer’s name: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LI</a:t>
                      </a:r>
                      <a:r>
                        <a:rPr sz="700" b="1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Mengwan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31750" marR="408305">
                        <a:lnSpc>
                          <a:spcPct val="100000"/>
                        </a:lnSpc>
                        <a:tabLst>
                          <a:tab pos="1276985" algn="l"/>
                        </a:tabLst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Address: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National Institute of Metrology </a:t>
                      </a:r>
                      <a:r>
                        <a:rPr sz="700" spc="-45" dirty="0">
                          <a:latin typeface="Times New Roman"/>
                          <a:cs typeface="Times New Roman"/>
                        </a:rPr>
                        <a:t>P.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R.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China,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No.18, Bei San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Huan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Dong </a:t>
                      </a:r>
                      <a:r>
                        <a:rPr sz="700" spc="-15" dirty="0">
                          <a:latin typeface="Times New Roman"/>
                          <a:cs typeface="Times New Roman"/>
                        </a:rPr>
                        <a:t>Lu,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Chaoyang Dist. Beijing,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China  </a:t>
                      </a:r>
                      <a:r>
                        <a:rPr sz="700" b="1" spc="-15" dirty="0">
                          <a:latin typeface="Times New Roman"/>
                          <a:cs typeface="Times New Roman"/>
                        </a:rPr>
                        <a:t>Telephone: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+86</a:t>
                      </a:r>
                      <a:r>
                        <a:rPr sz="700" spc="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sz="7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64524260	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Fax: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+86 10</a:t>
                      </a:r>
                      <a:r>
                        <a:rPr sz="7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64218703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E-mail:</a:t>
                      </a:r>
                      <a:r>
                        <a:rPr sz="7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  <a:hlinkClick r:id="rId2"/>
                        </a:rPr>
                        <a:t>limw@nim.ac.cn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371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125473">
                <a:tc>
                  <a:txBody>
                    <a:bodyPr/>
                    <a:lstStyle/>
                    <a:p>
                      <a:pPr marL="31750">
                        <a:lnSpc>
                          <a:spcPts val="750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9 </a:t>
                      </a:r>
                      <a:r>
                        <a:rPr sz="700" b="1" spc="-10" dirty="0">
                          <a:latin typeface="Times New Roman"/>
                          <a:cs typeface="Times New Roman"/>
                        </a:rPr>
                        <a:t>Proposer’s</a:t>
                      </a:r>
                      <a:r>
                        <a:rPr sz="7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signature: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3715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31750">
                        <a:lnSpc>
                          <a:spcPts val="750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sz="700" b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Date: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700" spc="-5" dirty="0">
                          <a:latin typeface="Times New Roman"/>
                          <a:cs typeface="Times New Roman"/>
                        </a:rPr>
                        <a:t>14.12.2017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3715">
                      <a:solidFill>
                        <a:srgbClr val="000000"/>
                      </a:solidFill>
                      <a:prstDash val="solid"/>
                    </a:lnR>
                    <a:lnT w="13715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">
                        <a:lnSpc>
                          <a:spcPts val="750"/>
                        </a:lnSpc>
                      </a:pPr>
                      <a:r>
                        <a:rPr sz="700" b="1" spc="-25" dirty="0">
                          <a:latin typeface="Times New Roman"/>
                          <a:cs typeface="Times New Roman"/>
                        </a:rPr>
                        <a:t>11 </a:t>
                      </a:r>
                      <a:r>
                        <a:rPr sz="700" b="1" spc="-10" dirty="0">
                          <a:latin typeface="Times New Roman"/>
                          <a:cs typeface="Times New Roman"/>
                        </a:rPr>
                        <a:t>Proposed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starting</a:t>
                      </a:r>
                      <a:r>
                        <a:rPr sz="700" b="1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date: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29845">
                        <a:lnSpc>
                          <a:spcPct val="100000"/>
                        </a:lnSpc>
                      </a:pPr>
                      <a:r>
                        <a:rPr sz="700" spc="-5" dirty="0">
                          <a:latin typeface="Times New Roman"/>
                          <a:cs typeface="Times New Roman"/>
                        </a:rPr>
                        <a:t>Sep.</a:t>
                      </a:r>
                      <a:r>
                        <a:rPr sz="700" spc="-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2018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3715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3715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1647">
                <a:tc gridSpan="4">
                  <a:txBody>
                    <a:bodyPr/>
                    <a:lstStyle/>
                    <a:p>
                      <a:pPr marL="31750">
                        <a:lnSpc>
                          <a:spcPts val="765"/>
                        </a:lnSpc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12 </a:t>
                      </a:r>
                      <a:r>
                        <a:rPr sz="700" b="1" spc="-10" dirty="0">
                          <a:latin typeface="Times New Roman"/>
                          <a:cs typeface="Times New Roman"/>
                        </a:rPr>
                        <a:t>Signature of the 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COOMET Committee</a:t>
                      </a:r>
                      <a:r>
                        <a:rPr sz="700" b="1" spc="1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b="1" dirty="0">
                          <a:latin typeface="Times New Roman"/>
                          <a:cs typeface="Times New Roman"/>
                        </a:rPr>
                        <a:t>Member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tabLst>
                          <a:tab pos="1374140" algn="l"/>
                        </a:tabLst>
                      </a:pP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Name:</a:t>
                      </a:r>
                      <a:r>
                        <a:rPr sz="700" b="1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5" dirty="0">
                          <a:latin typeface="Times New Roman"/>
                          <a:cs typeface="Times New Roman"/>
                        </a:rPr>
                        <a:t>SONG</a:t>
                      </a:r>
                      <a:r>
                        <a:rPr sz="7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-10" dirty="0">
                          <a:latin typeface="Times New Roman"/>
                          <a:cs typeface="Times New Roman"/>
                        </a:rPr>
                        <a:t>Shuying	</a:t>
                      </a:r>
                      <a:r>
                        <a:rPr sz="700" b="1" spc="-5" dirty="0">
                          <a:latin typeface="Times New Roman"/>
                          <a:cs typeface="Times New Roman"/>
                        </a:rPr>
                        <a:t>Signature: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950975" y="5501640"/>
            <a:ext cx="4072128" cy="6400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4476" y="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4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COOMET </a:t>
            </a:r>
            <a:r>
              <a:rPr spc="-5" dirty="0">
                <a:latin typeface="微软雅黑"/>
                <a:cs typeface="微软雅黑"/>
              </a:rPr>
              <a:t>培训项目</a:t>
            </a:r>
            <a:r>
              <a:rPr spc="-5" dirty="0"/>
              <a:t>/COOMET </a:t>
            </a:r>
            <a:r>
              <a:rPr dirty="0"/>
              <a:t>training</a:t>
            </a:r>
            <a:r>
              <a:rPr spc="-105" dirty="0"/>
              <a:t> </a:t>
            </a:r>
            <a:r>
              <a:rPr dirty="0"/>
              <a:t>project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810248" y="1857364"/>
            <a:ext cx="6143668" cy="33855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 smtClean="0">
                <a:latin typeface="Arial" pitchFamily="34" charset="0"/>
              </a:rPr>
              <a:t>NIM</a:t>
            </a:r>
            <a:r>
              <a:rPr lang="zh-CN" altLang="en-US" sz="2000" dirty="0" smtClean="0">
                <a:latin typeface="Arial" pitchFamily="34" charset="0"/>
              </a:rPr>
              <a:t>拟于</a:t>
            </a:r>
            <a:r>
              <a:rPr lang="en-US" altLang="zh-CN" sz="2000" dirty="0" smtClean="0">
                <a:latin typeface="Arial" pitchFamily="34" charset="0"/>
              </a:rPr>
              <a:t>2018</a:t>
            </a:r>
            <a:r>
              <a:rPr lang="zh-CN" altLang="en-US" sz="2000" dirty="0" smtClean="0">
                <a:latin typeface="Arial" pitchFamily="34" charset="0"/>
              </a:rPr>
              <a:t>年</a:t>
            </a:r>
            <a:r>
              <a:rPr lang="en-US" altLang="zh-CN" sz="2000" dirty="0" smtClean="0">
                <a:latin typeface="Arial" pitchFamily="34" charset="0"/>
              </a:rPr>
              <a:t>9</a:t>
            </a:r>
            <a:r>
              <a:rPr lang="zh-CN" altLang="en-US" sz="2000" dirty="0" smtClean="0">
                <a:latin typeface="Arial" pitchFamily="34" charset="0"/>
              </a:rPr>
              <a:t>月举办</a:t>
            </a:r>
            <a:r>
              <a:rPr lang="en-US" altLang="zh-CN" sz="2000" dirty="0" smtClean="0">
                <a:latin typeface="Arial" pitchFamily="34" charset="0"/>
              </a:rPr>
              <a:t>COOMET</a:t>
            </a:r>
            <a:r>
              <a:rPr lang="zh-CN" altLang="en-US" sz="2000" dirty="0" smtClean="0">
                <a:latin typeface="Arial" pitchFamily="34" charset="0"/>
              </a:rPr>
              <a:t>食品安全测量标准与标准物质研发技术培训，目前已得到中国科技部支持并在</a:t>
            </a:r>
            <a:r>
              <a:rPr lang="en-US" altLang="zh-CN" sz="2000" dirty="0" smtClean="0">
                <a:latin typeface="Arial" pitchFamily="34" charset="0"/>
              </a:rPr>
              <a:t>COOMET</a:t>
            </a:r>
            <a:r>
              <a:rPr lang="zh-CN" altLang="en-US" sz="2000" dirty="0" smtClean="0">
                <a:latin typeface="Arial" pitchFamily="34" charset="0"/>
              </a:rPr>
              <a:t>立项</a:t>
            </a:r>
            <a:endParaRPr lang="en-US" altLang="zh-CN" sz="2000" dirty="0" smtClean="0">
              <a:latin typeface="Arial" pitchFamily="34" charset="0"/>
            </a:endParaRPr>
          </a:p>
          <a:p>
            <a:pPr marL="12700" marR="508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 smtClean="0">
                <a:latin typeface="Arial" pitchFamily="34" charset="0"/>
              </a:rPr>
              <a:t>NIM will hold a COOMET training project on </a:t>
            </a:r>
            <a:r>
              <a:rPr lang="en-US" sz="2000" spc="-5" dirty="0" smtClean="0">
                <a:latin typeface="Arial"/>
                <a:cs typeface="Arial"/>
              </a:rPr>
              <a:t>food </a:t>
            </a:r>
            <a:r>
              <a:rPr lang="en-US" sz="2000" dirty="0" smtClean="0">
                <a:latin typeface="Arial"/>
                <a:cs typeface="Arial"/>
              </a:rPr>
              <a:t>safety  </a:t>
            </a:r>
            <a:r>
              <a:rPr lang="en-US" sz="2000" spc="-5" dirty="0" smtClean="0">
                <a:latin typeface="Arial"/>
                <a:cs typeface="Arial"/>
              </a:rPr>
              <a:t>measurement and development of CRMs, </a:t>
            </a:r>
            <a:r>
              <a:rPr lang="en-US" altLang="zh-CN" sz="2000" dirty="0" smtClean="0">
                <a:latin typeface="Arial" pitchFamily="34" charset="0"/>
              </a:rPr>
              <a:t>funded by the Ministry of Science and Technology (MOST) of China </a:t>
            </a:r>
            <a:r>
              <a:rPr sz="2000" spc="-5" dirty="0" smtClean="0">
                <a:latin typeface="Arial"/>
                <a:cs typeface="Arial"/>
              </a:rPr>
              <a:t>in </a:t>
            </a:r>
            <a:r>
              <a:rPr lang="en-US" altLang="zh-CN" sz="2000" spc="-5" dirty="0" smtClean="0">
                <a:latin typeface="Arial"/>
                <a:cs typeface="Arial"/>
              </a:rPr>
              <a:t>Sep. </a:t>
            </a:r>
            <a:r>
              <a:rPr sz="2000" spc="-5" dirty="0" smtClean="0">
                <a:latin typeface="Arial"/>
                <a:cs typeface="Arial"/>
              </a:rPr>
              <a:t>2018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4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COOMET </a:t>
            </a:r>
            <a:r>
              <a:rPr spc="-5" dirty="0">
                <a:latin typeface="微软雅黑"/>
                <a:cs typeface="微软雅黑"/>
              </a:rPr>
              <a:t>培训项目</a:t>
            </a:r>
            <a:r>
              <a:rPr spc="-5" dirty="0"/>
              <a:t>/COOMET </a:t>
            </a:r>
            <a:r>
              <a:rPr dirty="0"/>
              <a:t>training</a:t>
            </a:r>
            <a:r>
              <a:rPr spc="-105" dirty="0"/>
              <a:t> </a:t>
            </a:r>
            <a:r>
              <a:rPr dirty="0"/>
              <a:t>project</a:t>
            </a:r>
          </a:p>
        </p:txBody>
      </p:sp>
      <p:sp>
        <p:nvSpPr>
          <p:cNvPr id="8" name="object 8"/>
          <p:cNvSpPr/>
          <p:nvPr/>
        </p:nvSpPr>
        <p:spPr>
          <a:xfrm>
            <a:off x="452398" y="2808928"/>
            <a:ext cx="11144328" cy="2000264"/>
          </a:xfrm>
          <a:custGeom>
            <a:avLst/>
            <a:gdLst/>
            <a:ahLst/>
            <a:cxnLst/>
            <a:rect l="l" t="t" r="r" b="b"/>
            <a:pathLst>
              <a:path w="5501640" h="341630">
                <a:moveTo>
                  <a:pt x="0" y="341375"/>
                </a:moveTo>
                <a:lnTo>
                  <a:pt x="5501639" y="341375"/>
                </a:lnTo>
                <a:lnTo>
                  <a:pt x="5501639" y="0"/>
                </a:lnTo>
                <a:lnTo>
                  <a:pt x="0" y="0"/>
                </a:lnTo>
                <a:lnTo>
                  <a:pt x="0" y="3413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>
              <a:buFont typeface="Arial" pitchFamily="34" charset="0"/>
              <a:buChar char="•"/>
            </a:pP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lang="en-US" altLang="zh-CN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NIM</a:t>
            </a:r>
            <a:r>
              <a:rPr lang="zh-CN" altLang="en-US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资助参加人</a:t>
            </a:r>
            <a:r>
              <a:rPr lang="en-US" altLang="zh-CN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/Participants funded  by NIM</a:t>
            </a:r>
            <a:r>
              <a:rPr lang="zh-CN" altLang="en-US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：</a:t>
            </a:r>
            <a:endParaRPr lang="en-US" altLang="zh-CN" sz="2100" b="1" dirty="0" smtClean="0">
              <a:solidFill>
                <a:srgbClr val="140707"/>
              </a:solidFill>
              <a:latin typeface="微软雅黑"/>
              <a:cs typeface="微软雅黑"/>
            </a:endParaRPr>
          </a:p>
          <a:p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每个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COOMET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成员国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1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人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, 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可以是来自国家计量院、相关研究机构、检测实验室或食品企业中从事食品测量和标准物质研发的人员</a:t>
            </a:r>
            <a:endParaRPr lang="en-US" altLang="zh-CN" sz="2100" dirty="0" smtClean="0">
              <a:solidFill>
                <a:srgbClr val="140707"/>
              </a:solidFill>
              <a:latin typeface="微软雅黑"/>
              <a:cs typeface="微软雅黑"/>
            </a:endParaRPr>
          </a:p>
          <a:p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NIM will fund 1 person designated by each COOMET member country. The participants could come from NMIs, relevant research organizations, testing laboratories, or food industries.  </a:t>
            </a:r>
            <a:endParaRPr lang="zh-CN" altLang="en-US" sz="2100" dirty="0">
              <a:solidFill>
                <a:srgbClr val="140707"/>
              </a:solidFill>
              <a:latin typeface="微软雅黑"/>
              <a:cs typeface="微软雅黑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309522" y="1022978"/>
            <a:ext cx="111150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lang="zh-CN" altLang="en-US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培训时间</a:t>
            </a:r>
            <a:r>
              <a:rPr lang="en-US" altLang="zh-CN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/</a:t>
            </a:r>
            <a:r>
              <a:rPr lang="en-US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Time:  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20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天，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2018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年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9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月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~10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月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/20 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days , </a:t>
            </a:r>
            <a:r>
              <a:rPr lang="en-US" sz="2100" dirty="0" err="1" smtClean="0">
                <a:solidFill>
                  <a:srgbClr val="140707"/>
                </a:solidFill>
                <a:latin typeface="微软雅黑"/>
                <a:cs typeface="微软雅黑"/>
              </a:rPr>
              <a:t>September</a:t>
            </a:r>
            <a:r>
              <a:rPr lang="en-US" altLang="zh-CN" sz="2100" dirty="0" err="1" smtClean="0">
                <a:solidFill>
                  <a:srgbClr val="140707"/>
                </a:solidFill>
                <a:latin typeface="微软雅黑"/>
                <a:cs typeface="微软雅黑"/>
              </a:rPr>
              <a:t>~October</a:t>
            </a: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2018</a:t>
            </a:r>
            <a:endParaRPr lang="zh-CN" altLang="en-US" sz="2100" dirty="0" smtClean="0">
              <a:solidFill>
                <a:srgbClr val="140707"/>
              </a:solidFill>
              <a:latin typeface="微软雅黑"/>
              <a:cs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9522" y="1594482"/>
            <a:ext cx="75724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lang="zh-CN" altLang="en-US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培训地点</a:t>
            </a:r>
            <a:r>
              <a:rPr lang="en-US" altLang="zh-CN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/</a:t>
            </a:r>
            <a:r>
              <a:rPr lang="en-US" altLang="en-US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Venue:  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中国 北京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/</a:t>
            </a:r>
            <a:r>
              <a:rPr lang="en-US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Beijing, 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China</a:t>
            </a:r>
            <a:endParaRPr lang="zh-CN" altLang="en-US" sz="2100" dirty="0" smtClean="0">
              <a:solidFill>
                <a:srgbClr val="140707"/>
              </a:solidFill>
              <a:latin typeface="微软雅黑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9522" y="2165986"/>
            <a:ext cx="1128720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1165"/>
              </a:spcBef>
              <a:buFont typeface="Arial" pitchFamily="34" charset="0"/>
              <a:buChar char="•"/>
            </a:pP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lang="zh-CN" altLang="en-US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培训语言</a:t>
            </a:r>
            <a:r>
              <a:rPr lang="en-US" altLang="zh-CN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/</a:t>
            </a:r>
            <a:r>
              <a:rPr lang="en-US" altLang="en-US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Working Language:  </a:t>
            </a: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英语，配俄语翻译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/English, with </a:t>
            </a:r>
            <a:r>
              <a:rPr lang="en-US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Russian interpreter</a:t>
            </a:r>
          </a:p>
        </p:txBody>
      </p:sp>
      <p:sp>
        <p:nvSpPr>
          <p:cNvPr id="17" name="矩形 16"/>
          <p:cNvSpPr/>
          <p:nvPr/>
        </p:nvSpPr>
        <p:spPr>
          <a:xfrm>
            <a:off x="380960" y="4857760"/>
            <a:ext cx="112872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  <a:r>
              <a:rPr lang="en-US" altLang="zh-CN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NIM</a:t>
            </a:r>
            <a:r>
              <a:rPr lang="zh-CN" altLang="en-US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资助范围</a:t>
            </a:r>
            <a:r>
              <a:rPr lang="en-US" altLang="zh-CN" sz="21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/cost covered by NIM: </a:t>
            </a:r>
          </a:p>
          <a:p>
            <a:r>
              <a:rPr lang="zh-CN" altLang="en-US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经济舱往返机票、培训期间在北京食宿交通安排</a:t>
            </a:r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 </a:t>
            </a:r>
          </a:p>
          <a:p>
            <a:r>
              <a:rPr lang="en-US" altLang="zh-CN" sz="2100" dirty="0" smtClean="0">
                <a:solidFill>
                  <a:srgbClr val="140707"/>
                </a:solidFill>
                <a:latin typeface="微软雅黑"/>
                <a:cs typeface="微软雅黑"/>
              </a:rPr>
              <a:t>economic class air fare, </a:t>
            </a:r>
            <a:r>
              <a:rPr lang="en-US" sz="2400" dirty="0" smtClean="0"/>
              <a:t>boarding and lodging, local </a:t>
            </a:r>
            <a:r>
              <a:rPr lang="en-US" altLang="zh-CN" sz="2400" dirty="0" smtClean="0"/>
              <a:t>transportation, etc.</a:t>
            </a:r>
            <a:endParaRPr lang="zh-CN" altLang="en-US" sz="2100" dirty="0" smtClean="0">
              <a:solidFill>
                <a:srgbClr val="140707"/>
              </a:solidFill>
              <a:latin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094476" y="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4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COOMET </a:t>
            </a:r>
            <a:r>
              <a:rPr spc="-5" dirty="0">
                <a:latin typeface="微软雅黑"/>
                <a:cs typeface="微软雅黑"/>
              </a:rPr>
              <a:t>培训项目</a:t>
            </a:r>
            <a:r>
              <a:rPr spc="-5" dirty="0"/>
              <a:t>/COOMET </a:t>
            </a:r>
            <a:r>
              <a:rPr dirty="0"/>
              <a:t>training</a:t>
            </a:r>
            <a:r>
              <a:rPr spc="-105" dirty="0"/>
              <a:t> </a:t>
            </a:r>
            <a:r>
              <a:rPr dirty="0"/>
              <a:t>project</a:t>
            </a:r>
          </a:p>
        </p:txBody>
      </p:sp>
      <p:sp>
        <p:nvSpPr>
          <p:cNvPr id="6" name="object 6"/>
          <p:cNvSpPr/>
          <p:nvPr/>
        </p:nvSpPr>
        <p:spPr>
          <a:xfrm>
            <a:off x="6094476" y="858011"/>
            <a:ext cx="5501640" cy="544195"/>
          </a:xfrm>
          <a:custGeom>
            <a:avLst/>
            <a:gdLst/>
            <a:ahLst/>
            <a:cxnLst/>
            <a:rect l="l" t="t" r="r" b="b"/>
            <a:pathLst>
              <a:path w="5501640" h="544194">
                <a:moveTo>
                  <a:pt x="0" y="544068"/>
                </a:moveTo>
                <a:lnTo>
                  <a:pt x="5501639" y="544068"/>
                </a:lnTo>
                <a:lnTo>
                  <a:pt x="5501639" y="0"/>
                </a:lnTo>
                <a:lnTo>
                  <a:pt x="0" y="0"/>
                </a:lnTo>
                <a:lnTo>
                  <a:pt x="0" y="54406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4476" y="1402080"/>
            <a:ext cx="5501640" cy="542925"/>
          </a:xfrm>
          <a:custGeom>
            <a:avLst/>
            <a:gdLst/>
            <a:ahLst/>
            <a:cxnLst/>
            <a:rect l="l" t="t" r="r" b="b"/>
            <a:pathLst>
              <a:path w="5501640" h="542925">
                <a:moveTo>
                  <a:pt x="0" y="542544"/>
                </a:moveTo>
                <a:lnTo>
                  <a:pt x="5501639" y="542544"/>
                </a:lnTo>
                <a:lnTo>
                  <a:pt x="5501639" y="0"/>
                </a:lnTo>
                <a:lnTo>
                  <a:pt x="0" y="0"/>
                </a:lnTo>
                <a:lnTo>
                  <a:pt x="0" y="5425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6646" y="1000108"/>
            <a:ext cx="11762002" cy="214086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pPr>
              <a:spcBef>
                <a:spcPts val="200"/>
              </a:spcBef>
            </a:pP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培训内容：</a:t>
            </a:r>
            <a:endParaRPr lang="en-US" altLang="zh-CN" sz="2200" b="1" dirty="0" smtClean="0">
              <a:solidFill>
                <a:srgbClr val="140707"/>
              </a:solidFill>
              <a:latin typeface="微软雅黑"/>
              <a:cs typeface="微软雅黑"/>
            </a:endParaRPr>
          </a:p>
          <a:p>
            <a:pPr>
              <a:spcBef>
                <a:spcPts val="200"/>
              </a:spcBef>
            </a:pP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第一部分 食品安全为什么需要计量 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(</a:t>
            </a: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食品安全案例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\ </a:t>
            </a: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风险评估、控制与管理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\ </a:t>
            </a: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法规与标准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\ </a:t>
            </a: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食品企业与实验室参观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);</a:t>
            </a:r>
          </a:p>
          <a:p>
            <a:pPr>
              <a:spcBef>
                <a:spcPts val="200"/>
              </a:spcBef>
            </a:pP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第二部分 计量如何保障食品安全（国际和中国计量体系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\ </a:t>
            </a: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化学计量与标准物质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\ </a:t>
            </a: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测量技术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\ </a:t>
            </a: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实验室现场教学）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;</a:t>
            </a:r>
          </a:p>
          <a:p>
            <a:pPr>
              <a:spcBef>
                <a:spcPts val="200"/>
              </a:spcBef>
            </a:pP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第三部分 国家计量院能为食品安全做些什么（国际比对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\ </a:t>
            </a: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方法验证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\ </a:t>
            </a: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标准物质研究</a:t>
            </a:r>
            <a:r>
              <a:rPr lang="en-US" altLang="zh-CN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\ </a:t>
            </a:r>
            <a:r>
              <a:rPr lang="zh-CN" altLang="en-US" sz="22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能力验证）。</a:t>
            </a:r>
            <a:endParaRPr lang="en-US" altLang="zh-CN" sz="2200" b="1" dirty="0">
              <a:solidFill>
                <a:srgbClr val="140707"/>
              </a:solidFill>
              <a:latin typeface="微软雅黑"/>
              <a:cs typeface="微软雅黑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42876" y="3286124"/>
            <a:ext cx="11785772" cy="325422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R="123825" algn="just">
              <a:lnSpc>
                <a:spcPct val="110000"/>
              </a:lnSpc>
              <a:spcBef>
                <a:spcPts val="500"/>
              </a:spcBef>
            </a:pPr>
            <a:r>
              <a:rPr lang="en-US" altLang="zh-CN" sz="20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CONTENTS:</a:t>
            </a:r>
          </a:p>
          <a:p>
            <a:pPr marR="123825" algn="just">
              <a:lnSpc>
                <a:spcPct val="110000"/>
              </a:lnSpc>
              <a:spcBef>
                <a:spcPts val="500"/>
              </a:spcBef>
            </a:pPr>
            <a:r>
              <a:rPr lang="en-US" altLang="zh-CN" sz="20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Part 1: WHY does Food Safety need Metrology? </a:t>
            </a:r>
            <a:r>
              <a:rPr lang="en-US" altLang="zh-CN" sz="2000" dirty="0" smtClean="0">
                <a:solidFill>
                  <a:srgbClr val="140707"/>
                </a:solidFill>
                <a:latin typeface="微软雅黑"/>
                <a:cs typeface="微软雅黑"/>
              </a:rPr>
              <a:t>Introduction on food safety cases, food safety risk assessment, control and management, international and Chinese food safety laws, regulations and standards, food companies and </a:t>
            </a:r>
            <a:r>
              <a:rPr lang="en-US" altLang="zh-CN" sz="2000" smtClean="0">
                <a:solidFill>
                  <a:srgbClr val="140707"/>
                </a:solidFill>
                <a:latin typeface="微软雅黑"/>
                <a:cs typeface="微软雅黑"/>
              </a:rPr>
              <a:t>laboratories tours.</a:t>
            </a:r>
            <a:endParaRPr lang="en-US" altLang="zh-CN" sz="2000" dirty="0" smtClean="0">
              <a:solidFill>
                <a:srgbClr val="140707"/>
              </a:solidFill>
              <a:latin typeface="微软雅黑"/>
              <a:cs typeface="微软雅黑"/>
            </a:endParaRPr>
          </a:p>
          <a:p>
            <a:pPr marR="5080" algn="just">
              <a:lnSpc>
                <a:spcPct val="110000"/>
              </a:lnSpc>
              <a:spcBef>
                <a:spcPts val="500"/>
              </a:spcBef>
              <a:tabLst>
                <a:tab pos="5443220" algn="l"/>
              </a:tabLst>
            </a:pPr>
            <a:r>
              <a:rPr lang="en-US" altLang="zh-CN" sz="20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Part 2: HOW does Metrology ensure Food Safety? </a:t>
            </a:r>
            <a:r>
              <a:rPr lang="en-US" altLang="zh-CN" sz="2000" dirty="0" smtClean="0">
                <a:solidFill>
                  <a:srgbClr val="140707"/>
                </a:solidFill>
                <a:latin typeface="微软雅黑"/>
                <a:cs typeface="微软雅黑"/>
              </a:rPr>
              <a:t>Introduction on international and Chinese metrology systems, chemical metrology and CRMs, measurement technologies, laboratory teaching and discussing.</a:t>
            </a:r>
          </a:p>
          <a:p>
            <a:pPr marR="439420">
              <a:lnSpc>
                <a:spcPct val="110000"/>
              </a:lnSpc>
              <a:spcBef>
                <a:spcPts val="500"/>
              </a:spcBef>
            </a:pPr>
            <a:r>
              <a:rPr lang="en-US" altLang="zh-CN" sz="2000" b="1" dirty="0" smtClean="0">
                <a:solidFill>
                  <a:srgbClr val="140707"/>
                </a:solidFill>
                <a:latin typeface="微软雅黑"/>
                <a:cs typeface="微软雅黑"/>
              </a:rPr>
              <a:t>Part 3: WHAT can the NMI do for Food Safety? </a:t>
            </a:r>
            <a:r>
              <a:rPr lang="en-US" altLang="zh-CN" sz="2000" dirty="0" smtClean="0">
                <a:solidFill>
                  <a:srgbClr val="140707"/>
                </a:solidFill>
                <a:latin typeface="微软雅黑"/>
                <a:cs typeface="微软雅黑"/>
              </a:rPr>
              <a:t>Introduction on international comparisons, method validation, CRMs development, and Proficiency Testing.</a:t>
            </a:r>
            <a:endParaRPr lang="en-US" altLang="zh-CN" sz="2000" dirty="0">
              <a:solidFill>
                <a:srgbClr val="140707"/>
              </a:solidFill>
              <a:latin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572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94476" y="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94476" y="858011"/>
            <a:ext cx="5501640" cy="544195"/>
          </a:xfrm>
          <a:custGeom>
            <a:avLst/>
            <a:gdLst/>
            <a:ahLst/>
            <a:cxnLst/>
            <a:rect l="l" t="t" r="r" b="b"/>
            <a:pathLst>
              <a:path w="5501640" h="544194">
                <a:moveTo>
                  <a:pt x="0" y="544068"/>
                </a:moveTo>
                <a:lnTo>
                  <a:pt x="5501639" y="544068"/>
                </a:lnTo>
                <a:lnTo>
                  <a:pt x="5501639" y="0"/>
                </a:lnTo>
                <a:lnTo>
                  <a:pt x="0" y="0"/>
                </a:lnTo>
                <a:lnTo>
                  <a:pt x="0" y="54406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4476" y="1402080"/>
            <a:ext cx="5501640" cy="542925"/>
          </a:xfrm>
          <a:custGeom>
            <a:avLst/>
            <a:gdLst/>
            <a:ahLst/>
            <a:cxnLst/>
            <a:rect l="l" t="t" r="r" b="b"/>
            <a:pathLst>
              <a:path w="5501640" h="542925">
                <a:moveTo>
                  <a:pt x="0" y="542544"/>
                </a:moveTo>
                <a:lnTo>
                  <a:pt x="5501639" y="542544"/>
                </a:lnTo>
                <a:lnTo>
                  <a:pt x="5501639" y="0"/>
                </a:lnTo>
                <a:lnTo>
                  <a:pt x="0" y="0"/>
                </a:lnTo>
                <a:lnTo>
                  <a:pt x="0" y="5425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4476" y="1944623"/>
            <a:ext cx="5501640" cy="341630"/>
          </a:xfrm>
          <a:custGeom>
            <a:avLst/>
            <a:gdLst/>
            <a:ahLst/>
            <a:cxnLst/>
            <a:rect l="l" t="t" r="r" b="b"/>
            <a:pathLst>
              <a:path w="5501640" h="341630">
                <a:moveTo>
                  <a:pt x="0" y="341375"/>
                </a:moveTo>
                <a:lnTo>
                  <a:pt x="5501639" y="341375"/>
                </a:lnTo>
                <a:lnTo>
                  <a:pt x="5501639" y="0"/>
                </a:lnTo>
                <a:lnTo>
                  <a:pt x="0" y="0"/>
                </a:lnTo>
                <a:lnTo>
                  <a:pt x="0" y="3413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94476" y="2286000"/>
            <a:ext cx="5501640" cy="144780"/>
          </a:xfrm>
          <a:custGeom>
            <a:avLst/>
            <a:gdLst/>
            <a:ahLst/>
            <a:cxnLst/>
            <a:rect l="l" t="t" r="r" b="b"/>
            <a:pathLst>
              <a:path w="5501640" h="144780">
                <a:moveTo>
                  <a:pt x="0" y="144779"/>
                </a:moveTo>
                <a:lnTo>
                  <a:pt x="5501639" y="144779"/>
                </a:lnTo>
                <a:lnTo>
                  <a:pt x="5501639" y="0"/>
                </a:lnTo>
                <a:lnTo>
                  <a:pt x="0" y="0"/>
                </a:lnTo>
                <a:lnTo>
                  <a:pt x="0" y="1447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94476" y="4572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7"/>
          <p:cNvSpPr>
            <a:spLocks noChangeAspect="1"/>
          </p:cNvSpPr>
          <p:nvPr/>
        </p:nvSpPr>
        <p:spPr>
          <a:xfrm>
            <a:off x="4495800" y="2150182"/>
            <a:ext cx="2610267" cy="176620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"/>
          <p:cNvSpPr txBox="1"/>
          <p:nvPr/>
        </p:nvSpPr>
        <p:spPr>
          <a:xfrm>
            <a:off x="3962400" y="3904304"/>
            <a:ext cx="4542190" cy="7771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591310" algn="l"/>
              </a:tabLst>
            </a:pPr>
            <a:r>
              <a:rPr lang="en-US" sz="5050" b="1" i="1" spc="-250" dirty="0" smtClean="0">
                <a:solidFill>
                  <a:srgbClr val="0070C0"/>
                </a:solidFill>
                <a:latin typeface="等线" panose="02010600030101010101" pitchFamily="2" charset="-122"/>
                <a:ea typeface="等线" panose="02010600030101010101" pitchFamily="2" charset="-122"/>
                <a:cs typeface="微软雅黑"/>
              </a:rPr>
              <a:t>THANK YOU</a:t>
            </a:r>
            <a:r>
              <a:rPr sz="5050" b="1" i="1" spc="-250" dirty="0" smtClean="0">
                <a:solidFill>
                  <a:srgbClr val="0070C0"/>
                </a:solidFill>
                <a:latin typeface="等线" panose="02010600030101010101" pitchFamily="2" charset="-122"/>
                <a:ea typeface="等线" panose="02010600030101010101" pitchFamily="2" charset="-122"/>
                <a:cs typeface="微软雅黑"/>
              </a:rPr>
              <a:t>	</a:t>
            </a:r>
            <a:r>
              <a:rPr sz="5050" b="1" i="1" spc="-80" dirty="0" smtClean="0">
                <a:solidFill>
                  <a:srgbClr val="0070C0"/>
                </a:solidFill>
                <a:latin typeface="等线" panose="02010600030101010101" pitchFamily="2" charset="-122"/>
                <a:ea typeface="等线" panose="02010600030101010101" pitchFamily="2" charset="-122"/>
                <a:cs typeface="微软雅黑"/>
              </a:rPr>
              <a:t>!</a:t>
            </a:r>
            <a:endParaRPr sz="5050" b="1" dirty="0">
              <a:latin typeface="等线" panose="02010600030101010101" pitchFamily="2" charset="-122"/>
              <a:ea typeface="等线" panose="02010600030101010101" pitchFamily="2" charset="-122"/>
              <a:cs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68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43989" y="1949249"/>
            <a:ext cx="45719" cy="71495"/>
          </a:xfrm>
          <a:custGeom>
            <a:avLst/>
            <a:gdLst/>
            <a:ahLst/>
            <a:cxnLst/>
            <a:rect l="l" t="t" r="r" b="b"/>
            <a:pathLst>
              <a:path w="41910" h="72389">
                <a:moveTo>
                  <a:pt x="0" y="0"/>
                </a:moveTo>
                <a:lnTo>
                  <a:pt x="0" y="208"/>
                </a:lnTo>
                <a:lnTo>
                  <a:pt x="186" y="208"/>
                </a:lnTo>
                <a:lnTo>
                  <a:pt x="0" y="0"/>
                </a:lnTo>
                <a:close/>
              </a:path>
              <a:path w="41910" h="72389">
                <a:moveTo>
                  <a:pt x="4571" y="5959"/>
                </a:moveTo>
                <a:lnTo>
                  <a:pt x="4571" y="6304"/>
                </a:lnTo>
                <a:lnTo>
                  <a:pt x="4803" y="6304"/>
                </a:lnTo>
                <a:lnTo>
                  <a:pt x="4571" y="5959"/>
                </a:lnTo>
                <a:close/>
              </a:path>
              <a:path w="41910" h="72389">
                <a:moveTo>
                  <a:pt x="41147" y="71099"/>
                </a:moveTo>
                <a:lnTo>
                  <a:pt x="41147" y="71836"/>
                </a:lnTo>
                <a:lnTo>
                  <a:pt x="41351" y="71836"/>
                </a:lnTo>
                <a:lnTo>
                  <a:pt x="41147" y="71099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119" y="1753947"/>
            <a:ext cx="871262" cy="2799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71119" y="1753947"/>
            <a:ext cx="871604" cy="2799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54785" y="1954806"/>
            <a:ext cx="91315" cy="790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94944" y="731519"/>
            <a:ext cx="2852928" cy="2011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-12700" y="303923"/>
            <a:ext cx="12214860" cy="5378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69290" algn="l"/>
                <a:tab pos="12201525" algn="l"/>
              </a:tabLst>
            </a:pPr>
            <a:r>
              <a:rPr sz="3450" b="0" i="1" u="heavy" spc="-40" dirty="0">
                <a:solidFill>
                  <a:srgbClr val="558ED5"/>
                </a:solidFill>
                <a:latin typeface="Times New Roman"/>
                <a:cs typeface="Times New Roman"/>
              </a:rPr>
              <a:t> 	</a:t>
            </a:r>
            <a:r>
              <a:rPr sz="3450" b="0" i="1" u="heavy" spc="-150" dirty="0">
                <a:solidFill>
                  <a:srgbClr val="558ED5"/>
                </a:solidFill>
                <a:latin typeface="宋体"/>
                <a:cs typeface="宋体"/>
              </a:rPr>
              <a:t>内</a:t>
            </a:r>
            <a:r>
              <a:rPr sz="3450" b="0" i="1" u="heavy" spc="-860" dirty="0">
                <a:solidFill>
                  <a:srgbClr val="558ED5"/>
                </a:solidFill>
                <a:latin typeface="宋体"/>
                <a:cs typeface="宋体"/>
              </a:rPr>
              <a:t> </a:t>
            </a:r>
            <a:r>
              <a:rPr sz="3450" b="0" i="1" u="heavy" spc="-150" dirty="0">
                <a:solidFill>
                  <a:srgbClr val="558ED5"/>
                </a:solidFill>
                <a:latin typeface="宋体"/>
                <a:cs typeface="宋体"/>
              </a:rPr>
              <a:t>容</a:t>
            </a:r>
            <a:r>
              <a:rPr sz="3450" b="0" i="1" u="heavy" spc="-850" dirty="0">
                <a:solidFill>
                  <a:srgbClr val="558ED5"/>
                </a:solidFill>
                <a:latin typeface="宋体"/>
                <a:cs typeface="宋体"/>
              </a:rPr>
              <a:t> </a:t>
            </a:r>
            <a:r>
              <a:rPr i="1" u="heavy" dirty="0">
                <a:solidFill>
                  <a:srgbClr val="558ED5"/>
                </a:solidFill>
                <a:latin typeface="Arial"/>
                <a:cs typeface="Arial"/>
              </a:rPr>
              <a:t>Contents	</a:t>
            </a:r>
            <a:endParaRPr sz="345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605144" y="2092484"/>
            <a:ext cx="812944" cy="307303"/>
          </a:xfrm>
          <a:custGeom>
            <a:avLst/>
            <a:gdLst/>
            <a:ahLst/>
            <a:cxnLst/>
            <a:rect l="l" t="t" r="r" b="b"/>
            <a:pathLst>
              <a:path w="894080" h="311150">
                <a:moveTo>
                  <a:pt x="376481" y="307006"/>
                </a:moveTo>
                <a:lnTo>
                  <a:pt x="389236" y="308641"/>
                </a:lnTo>
                <a:lnTo>
                  <a:pt x="401641" y="309166"/>
                </a:lnTo>
                <a:lnTo>
                  <a:pt x="386217" y="307979"/>
                </a:lnTo>
                <a:lnTo>
                  <a:pt x="376481" y="307006"/>
                </a:lnTo>
                <a:close/>
              </a:path>
              <a:path w="894080" h="311150">
                <a:moveTo>
                  <a:pt x="330655" y="300751"/>
                </a:moveTo>
                <a:lnTo>
                  <a:pt x="334917" y="301677"/>
                </a:lnTo>
                <a:lnTo>
                  <a:pt x="345507" y="303035"/>
                </a:lnTo>
                <a:lnTo>
                  <a:pt x="337449" y="301883"/>
                </a:lnTo>
                <a:lnTo>
                  <a:pt x="330655" y="300751"/>
                </a:lnTo>
                <a:close/>
              </a:path>
              <a:path w="894080" h="311150">
                <a:moveTo>
                  <a:pt x="273420" y="287400"/>
                </a:moveTo>
                <a:lnTo>
                  <a:pt x="283115" y="290425"/>
                </a:lnTo>
                <a:lnTo>
                  <a:pt x="289836" y="291885"/>
                </a:lnTo>
                <a:lnTo>
                  <a:pt x="281061" y="289691"/>
                </a:lnTo>
                <a:lnTo>
                  <a:pt x="276489" y="288167"/>
                </a:lnTo>
                <a:lnTo>
                  <a:pt x="273420" y="287400"/>
                </a:lnTo>
                <a:close/>
              </a:path>
              <a:path w="894080" h="311150">
                <a:moveTo>
                  <a:pt x="233362" y="274808"/>
                </a:moveTo>
                <a:lnTo>
                  <a:pt x="234252" y="275178"/>
                </a:lnTo>
                <a:lnTo>
                  <a:pt x="237726" y="276262"/>
                </a:lnTo>
                <a:lnTo>
                  <a:pt x="233362" y="274808"/>
                </a:lnTo>
                <a:close/>
              </a:path>
              <a:path w="894080" h="311150">
                <a:moveTo>
                  <a:pt x="227252" y="272263"/>
                </a:moveTo>
                <a:lnTo>
                  <a:pt x="231229" y="273920"/>
                </a:lnTo>
                <a:lnTo>
                  <a:pt x="229245" y="272927"/>
                </a:lnTo>
                <a:lnTo>
                  <a:pt x="227252" y="272263"/>
                </a:lnTo>
                <a:close/>
              </a:path>
              <a:path w="894080" h="311150">
                <a:moveTo>
                  <a:pt x="221141" y="269718"/>
                </a:moveTo>
                <a:lnTo>
                  <a:pt x="222107" y="270120"/>
                </a:lnTo>
                <a:lnTo>
                  <a:pt x="221625" y="269879"/>
                </a:lnTo>
                <a:lnTo>
                  <a:pt x="221141" y="269718"/>
                </a:lnTo>
                <a:close/>
              </a:path>
              <a:path w="894080" h="311150">
                <a:moveTo>
                  <a:pt x="202810" y="262084"/>
                </a:moveTo>
                <a:lnTo>
                  <a:pt x="203862" y="262522"/>
                </a:lnTo>
                <a:lnTo>
                  <a:pt x="203337" y="262259"/>
                </a:lnTo>
                <a:lnTo>
                  <a:pt x="202810" y="262084"/>
                </a:lnTo>
                <a:close/>
              </a:path>
              <a:path w="894080" h="311150">
                <a:moveTo>
                  <a:pt x="174840" y="248773"/>
                </a:moveTo>
                <a:lnTo>
                  <a:pt x="188748" y="256227"/>
                </a:lnTo>
                <a:lnTo>
                  <a:pt x="194740" y="258723"/>
                </a:lnTo>
                <a:lnTo>
                  <a:pt x="174840" y="248773"/>
                </a:lnTo>
                <a:close/>
              </a:path>
              <a:path w="894080" h="311150">
                <a:moveTo>
                  <a:pt x="153664" y="237423"/>
                </a:moveTo>
                <a:lnTo>
                  <a:pt x="157924" y="239706"/>
                </a:lnTo>
                <a:lnTo>
                  <a:pt x="157617" y="239399"/>
                </a:lnTo>
                <a:lnTo>
                  <a:pt x="153664" y="237423"/>
                </a:lnTo>
                <a:close/>
              </a:path>
              <a:path w="894080" h="311150">
                <a:moveTo>
                  <a:pt x="144103" y="231880"/>
                </a:moveTo>
                <a:lnTo>
                  <a:pt x="147023" y="233863"/>
                </a:lnTo>
                <a:lnTo>
                  <a:pt x="148071" y="234425"/>
                </a:lnTo>
                <a:lnTo>
                  <a:pt x="146949" y="233303"/>
                </a:lnTo>
                <a:lnTo>
                  <a:pt x="144103" y="231880"/>
                </a:lnTo>
                <a:close/>
              </a:path>
              <a:path w="894080" h="311150">
                <a:moveTo>
                  <a:pt x="118583" y="214548"/>
                </a:moveTo>
                <a:lnTo>
                  <a:pt x="120039" y="215537"/>
                </a:lnTo>
                <a:lnTo>
                  <a:pt x="119517" y="215015"/>
                </a:lnTo>
                <a:lnTo>
                  <a:pt x="118583" y="214548"/>
                </a:lnTo>
                <a:close/>
              </a:path>
              <a:path w="894080" h="311150">
                <a:moveTo>
                  <a:pt x="114329" y="211660"/>
                </a:moveTo>
                <a:lnTo>
                  <a:pt x="115289" y="212311"/>
                </a:lnTo>
                <a:lnTo>
                  <a:pt x="114945" y="211967"/>
                </a:lnTo>
                <a:lnTo>
                  <a:pt x="114329" y="211660"/>
                </a:lnTo>
                <a:close/>
              </a:path>
              <a:path w="894080" h="311150">
                <a:moveTo>
                  <a:pt x="105558" y="204988"/>
                </a:moveTo>
                <a:lnTo>
                  <a:pt x="109497" y="208378"/>
                </a:lnTo>
                <a:lnTo>
                  <a:pt x="110539" y="209085"/>
                </a:lnTo>
                <a:lnTo>
                  <a:pt x="107325" y="205871"/>
                </a:lnTo>
                <a:lnTo>
                  <a:pt x="105558" y="204988"/>
                </a:lnTo>
                <a:close/>
              </a:path>
              <a:path w="894080" h="311150">
                <a:moveTo>
                  <a:pt x="88648" y="190437"/>
                </a:moveTo>
                <a:lnTo>
                  <a:pt x="90043" y="191637"/>
                </a:lnTo>
                <a:lnTo>
                  <a:pt x="89037" y="190631"/>
                </a:lnTo>
                <a:lnTo>
                  <a:pt x="88648" y="190437"/>
                </a:lnTo>
                <a:close/>
              </a:path>
              <a:path w="894080" h="311150">
                <a:moveTo>
                  <a:pt x="73306" y="176424"/>
                </a:moveTo>
                <a:lnTo>
                  <a:pt x="76591" y="180062"/>
                </a:lnTo>
                <a:lnTo>
                  <a:pt x="79118" y="182236"/>
                </a:lnTo>
                <a:lnTo>
                  <a:pt x="73306" y="176424"/>
                </a:lnTo>
                <a:close/>
              </a:path>
              <a:path w="894080" h="311150">
                <a:moveTo>
                  <a:pt x="59099" y="160693"/>
                </a:moveTo>
                <a:lnTo>
                  <a:pt x="60081" y="161781"/>
                </a:lnTo>
                <a:lnTo>
                  <a:pt x="59099" y="160693"/>
                </a:lnTo>
                <a:close/>
              </a:path>
              <a:path w="894080" h="311150">
                <a:moveTo>
                  <a:pt x="47881" y="147959"/>
                </a:moveTo>
                <a:lnTo>
                  <a:pt x="48726" y="149207"/>
                </a:lnTo>
                <a:lnTo>
                  <a:pt x="52461" y="153344"/>
                </a:lnTo>
                <a:lnTo>
                  <a:pt x="52461" y="152531"/>
                </a:lnTo>
                <a:lnTo>
                  <a:pt x="47881" y="147959"/>
                </a:lnTo>
                <a:close/>
              </a:path>
              <a:path w="894080" h="311150">
                <a:moveTo>
                  <a:pt x="44672" y="143218"/>
                </a:moveTo>
                <a:lnTo>
                  <a:pt x="46365" y="145720"/>
                </a:lnTo>
                <a:lnTo>
                  <a:pt x="46365" y="144911"/>
                </a:lnTo>
                <a:lnTo>
                  <a:pt x="44672" y="143218"/>
                </a:lnTo>
                <a:close/>
              </a:path>
              <a:path w="894080" h="311150">
                <a:moveTo>
                  <a:pt x="41480" y="138503"/>
                </a:moveTo>
                <a:lnTo>
                  <a:pt x="41793" y="138965"/>
                </a:lnTo>
                <a:lnTo>
                  <a:pt x="41793" y="138815"/>
                </a:lnTo>
                <a:lnTo>
                  <a:pt x="41480" y="138503"/>
                </a:lnTo>
                <a:close/>
              </a:path>
              <a:path w="894080" h="311150">
                <a:moveTo>
                  <a:pt x="38288" y="133787"/>
                </a:moveTo>
                <a:lnTo>
                  <a:pt x="38745" y="134462"/>
                </a:lnTo>
                <a:lnTo>
                  <a:pt x="38745" y="134243"/>
                </a:lnTo>
                <a:lnTo>
                  <a:pt x="38288" y="133787"/>
                </a:lnTo>
                <a:close/>
              </a:path>
              <a:path w="894080" h="311150">
                <a:moveTo>
                  <a:pt x="35096" y="129071"/>
                </a:moveTo>
                <a:lnTo>
                  <a:pt x="35697" y="129958"/>
                </a:lnTo>
                <a:lnTo>
                  <a:pt x="35697" y="129671"/>
                </a:lnTo>
                <a:lnTo>
                  <a:pt x="35096" y="129071"/>
                </a:lnTo>
                <a:close/>
              </a:path>
              <a:path w="894080" h="311150">
                <a:moveTo>
                  <a:pt x="31904" y="124355"/>
                </a:moveTo>
                <a:lnTo>
                  <a:pt x="32649" y="125455"/>
                </a:lnTo>
                <a:lnTo>
                  <a:pt x="32649" y="125099"/>
                </a:lnTo>
                <a:lnTo>
                  <a:pt x="31904" y="124355"/>
                </a:lnTo>
                <a:close/>
              </a:path>
              <a:path w="894080" h="311150">
                <a:moveTo>
                  <a:pt x="29601" y="120527"/>
                </a:moveTo>
                <a:lnTo>
                  <a:pt x="29314" y="120527"/>
                </a:lnTo>
                <a:lnTo>
                  <a:pt x="29601" y="120952"/>
                </a:lnTo>
                <a:lnTo>
                  <a:pt x="29601" y="120527"/>
                </a:lnTo>
                <a:close/>
              </a:path>
              <a:path w="894080" h="311150">
                <a:moveTo>
                  <a:pt x="26553" y="115955"/>
                </a:moveTo>
                <a:lnTo>
                  <a:pt x="26250" y="115955"/>
                </a:lnTo>
                <a:lnTo>
                  <a:pt x="26321" y="116105"/>
                </a:lnTo>
                <a:lnTo>
                  <a:pt x="28077" y="118700"/>
                </a:lnTo>
                <a:lnTo>
                  <a:pt x="28077" y="117479"/>
                </a:lnTo>
                <a:lnTo>
                  <a:pt x="26553" y="115955"/>
                </a:lnTo>
                <a:close/>
              </a:path>
              <a:path w="894080" h="311150">
                <a:moveTo>
                  <a:pt x="25029" y="112907"/>
                </a:moveTo>
                <a:lnTo>
                  <a:pt x="24814" y="112907"/>
                </a:lnTo>
                <a:lnTo>
                  <a:pt x="25029" y="113365"/>
                </a:lnTo>
                <a:lnTo>
                  <a:pt x="25029" y="112907"/>
                </a:lnTo>
                <a:close/>
              </a:path>
              <a:path w="894080" h="311150">
                <a:moveTo>
                  <a:pt x="23505" y="109859"/>
                </a:moveTo>
                <a:lnTo>
                  <a:pt x="23377" y="109859"/>
                </a:lnTo>
                <a:lnTo>
                  <a:pt x="23505" y="110132"/>
                </a:lnTo>
                <a:lnTo>
                  <a:pt x="23505" y="109859"/>
                </a:lnTo>
                <a:close/>
              </a:path>
              <a:path w="894080" h="311150">
                <a:moveTo>
                  <a:pt x="14361" y="90047"/>
                </a:moveTo>
                <a:lnTo>
                  <a:pt x="14039" y="90047"/>
                </a:lnTo>
                <a:lnTo>
                  <a:pt x="14361" y="90731"/>
                </a:lnTo>
                <a:lnTo>
                  <a:pt x="14361" y="90047"/>
                </a:lnTo>
                <a:close/>
              </a:path>
              <a:path w="894080" h="311150">
                <a:moveTo>
                  <a:pt x="12837" y="86999"/>
                </a:moveTo>
                <a:lnTo>
                  <a:pt x="12603" y="86999"/>
                </a:lnTo>
                <a:lnTo>
                  <a:pt x="12837" y="87498"/>
                </a:lnTo>
                <a:lnTo>
                  <a:pt x="12837" y="86999"/>
                </a:lnTo>
                <a:close/>
              </a:path>
              <a:path w="894080" h="311150">
                <a:moveTo>
                  <a:pt x="11313" y="83951"/>
                </a:moveTo>
                <a:lnTo>
                  <a:pt x="11166" y="83951"/>
                </a:lnTo>
                <a:lnTo>
                  <a:pt x="11313" y="84264"/>
                </a:lnTo>
                <a:lnTo>
                  <a:pt x="11313" y="83951"/>
                </a:lnTo>
                <a:close/>
              </a:path>
              <a:path w="894080" h="311150">
                <a:moveTo>
                  <a:pt x="9789" y="79379"/>
                </a:moveTo>
                <a:lnTo>
                  <a:pt x="9333" y="79379"/>
                </a:lnTo>
                <a:lnTo>
                  <a:pt x="9789" y="81020"/>
                </a:lnTo>
                <a:lnTo>
                  <a:pt x="9789" y="79379"/>
                </a:lnTo>
                <a:close/>
              </a:path>
              <a:path w="894080" h="311150">
                <a:moveTo>
                  <a:pt x="8265" y="74807"/>
                </a:moveTo>
                <a:lnTo>
                  <a:pt x="8060" y="74807"/>
                </a:lnTo>
                <a:lnTo>
                  <a:pt x="8265" y="75545"/>
                </a:lnTo>
                <a:lnTo>
                  <a:pt x="8265" y="74807"/>
                </a:lnTo>
                <a:close/>
              </a:path>
              <a:path w="894080" h="311150">
                <a:moveTo>
                  <a:pt x="645" y="45851"/>
                </a:moveTo>
                <a:lnTo>
                  <a:pt x="0" y="45851"/>
                </a:lnTo>
                <a:lnTo>
                  <a:pt x="645" y="48171"/>
                </a:lnTo>
                <a:lnTo>
                  <a:pt x="645" y="45851"/>
                </a:lnTo>
                <a:close/>
              </a:path>
              <a:path w="894080" h="311150">
                <a:moveTo>
                  <a:pt x="893142" y="0"/>
                </a:moveTo>
                <a:lnTo>
                  <a:pt x="892555" y="18796"/>
                </a:lnTo>
                <a:lnTo>
                  <a:pt x="893709" y="6227"/>
                </a:lnTo>
                <a:lnTo>
                  <a:pt x="893142" y="0"/>
                </a:lnTo>
                <a:close/>
              </a:path>
              <a:path w="894080" h="311150">
                <a:moveTo>
                  <a:pt x="890342" y="42875"/>
                </a:moveTo>
                <a:lnTo>
                  <a:pt x="889652" y="46326"/>
                </a:lnTo>
                <a:lnTo>
                  <a:pt x="890209" y="44324"/>
                </a:lnTo>
                <a:lnTo>
                  <a:pt x="890342" y="42875"/>
                </a:lnTo>
                <a:close/>
              </a:path>
              <a:path w="894080" h="311150">
                <a:moveTo>
                  <a:pt x="880222" y="80216"/>
                </a:moveTo>
                <a:lnTo>
                  <a:pt x="879835" y="81380"/>
                </a:lnTo>
                <a:lnTo>
                  <a:pt x="879991" y="81047"/>
                </a:lnTo>
                <a:lnTo>
                  <a:pt x="880222" y="80216"/>
                </a:lnTo>
                <a:close/>
              </a:path>
              <a:path w="894080" h="311150">
                <a:moveTo>
                  <a:pt x="863837" y="115347"/>
                </a:moveTo>
                <a:lnTo>
                  <a:pt x="863229" y="115955"/>
                </a:lnTo>
                <a:lnTo>
                  <a:pt x="862229" y="117957"/>
                </a:lnTo>
                <a:lnTo>
                  <a:pt x="863480" y="116105"/>
                </a:lnTo>
                <a:lnTo>
                  <a:pt x="863837" y="115347"/>
                </a:lnTo>
                <a:close/>
              </a:path>
              <a:path w="894080" h="311150">
                <a:moveTo>
                  <a:pt x="842052" y="147800"/>
                </a:moveTo>
                <a:lnTo>
                  <a:pt x="841893" y="147959"/>
                </a:lnTo>
                <a:lnTo>
                  <a:pt x="841747" y="148252"/>
                </a:lnTo>
                <a:lnTo>
                  <a:pt x="842052" y="147800"/>
                </a:lnTo>
                <a:close/>
              </a:path>
              <a:path w="894080" h="311150">
                <a:moveTo>
                  <a:pt x="814971" y="178185"/>
                </a:moveTo>
                <a:lnTo>
                  <a:pt x="814461" y="178439"/>
                </a:lnTo>
                <a:lnTo>
                  <a:pt x="810092" y="182809"/>
                </a:lnTo>
                <a:lnTo>
                  <a:pt x="813278" y="180062"/>
                </a:lnTo>
                <a:lnTo>
                  <a:pt x="814971" y="178185"/>
                </a:lnTo>
                <a:close/>
              </a:path>
              <a:path w="894080" h="311150">
                <a:moveTo>
                  <a:pt x="780276" y="208486"/>
                </a:moveTo>
                <a:lnTo>
                  <a:pt x="779409" y="208919"/>
                </a:lnTo>
                <a:lnTo>
                  <a:pt x="778919" y="209410"/>
                </a:lnTo>
                <a:lnTo>
                  <a:pt x="780276" y="208486"/>
                </a:lnTo>
                <a:close/>
              </a:path>
              <a:path w="894080" h="311150">
                <a:moveTo>
                  <a:pt x="746550" y="231445"/>
                </a:moveTo>
                <a:lnTo>
                  <a:pt x="745881" y="231779"/>
                </a:lnTo>
                <a:lnTo>
                  <a:pt x="745503" y="232158"/>
                </a:lnTo>
                <a:lnTo>
                  <a:pt x="746550" y="231445"/>
                </a:lnTo>
                <a:close/>
              </a:path>
              <a:path w="894080" h="311150">
                <a:moveTo>
                  <a:pt x="739797" y="235584"/>
                </a:moveTo>
                <a:lnTo>
                  <a:pt x="738261" y="236351"/>
                </a:lnTo>
                <a:lnTo>
                  <a:pt x="739797" y="235584"/>
                </a:lnTo>
                <a:close/>
              </a:path>
              <a:path w="894080" h="311150">
                <a:moveTo>
                  <a:pt x="658906" y="273979"/>
                </a:moveTo>
                <a:lnTo>
                  <a:pt x="643965" y="278960"/>
                </a:lnTo>
                <a:lnTo>
                  <a:pt x="656036" y="275178"/>
                </a:lnTo>
                <a:lnTo>
                  <a:pt x="658906" y="273979"/>
                </a:lnTo>
                <a:close/>
              </a:path>
              <a:path w="894080" h="311150">
                <a:moveTo>
                  <a:pt x="613589" y="288475"/>
                </a:moveTo>
                <a:lnTo>
                  <a:pt x="602625" y="291215"/>
                </a:lnTo>
                <a:lnTo>
                  <a:pt x="600515" y="291919"/>
                </a:lnTo>
                <a:lnTo>
                  <a:pt x="607361" y="290425"/>
                </a:lnTo>
                <a:lnTo>
                  <a:pt x="613589" y="288475"/>
                </a:lnTo>
                <a:close/>
              </a:path>
              <a:path w="894080" h="311150">
                <a:moveTo>
                  <a:pt x="565677" y="299519"/>
                </a:moveTo>
                <a:lnTo>
                  <a:pt x="561477" y="300359"/>
                </a:lnTo>
                <a:lnTo>
                  <a:pt x="546020" y="302936"/>
                </a:lnTo>
                <a:lnTo>
                  <a:pt x="555789" y="301677"/>
                </a:lnTo>
                <a:lnTo>
                  <a:pt x="565677" y="299519"/>
                </a:lnTo>
                <a:close/>
              </a:path>
              <a:path w="894080" h="311150">
                <a:moveTo>
                  <a:pt x="513085" y="307180"/>
                </a:moveTo>
                <a:lnTo>
                  <a:pt x="505089" y="307979"/>
                </a:lnTo>
                <a:lnTo>
                  <a:pt x="487106" y="309264"/>
                </a:lnTo>
                <a:lnTo>
                  <a:pt x="501745" y="308641"/>
                </a:lnTo>
                <a:lnTo>
                  <a:pt x="513085" y="307180"/>
                </a:lnTo>
                <a:close/>
              </a:path>
              <a:path w="894080" h="311150">
                <a:moveTo>
                  <a:pt x="479531" y="309586"/>
                </a:moveTo>
                <a:lnTo>
                  <a:pt x="433103" y="310497"/>
                </a:lnTo>
                <a:lnTo>
                  <a:pt x="445653" y="311027"/>
                </a:lnTo>
                <a:lnTo>
                  <a:pt x="479531" y="309586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63118" y="2038901"/>
            <a:ext cx="885462" cy="39886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63118" y="2038901"/>
            <a:ext cx="885462" cy="39886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908916" y="2024296"/>
            <a:ext cx="137184" cy="23781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15671" y="2996882"/>
            <a:ext cx="827405" cy="556895"/>
          </a:xfrm>
          <a:custGeom>
            <a:avLst/>
            <a:gdLst/>
            <a:ahLst/>
            <a:cxnLst/>
            <a:rect l="l" t="t" r="r" b="b"/>
            <a:pathLst>
              <a:path w="827405" h="556895">
                <a:moveTo>
                  <a:pt x="2132" y="242377"/>
                </a:moveTo>
                <a:lnTo>
                  <a:pt x="261" y="248753"/>
                </a:lnTo>
                <a:lnTo>
                  <a:pt x="0" y="251460"/>
                </a:lnTo>
                <a:lnTo>
                  <a:pt x="1042" y="251460"/>
                </a:lnTo>
                <a:lnTo>
                  <a:pt x="2132" y="242377"/>
                </a:lnTo>
                <a:close/>
              </a:path>
              <a:path w="827405" h="556895">
                <a:moveTo>
                  <a:pt x="8111" y="222004"/>
                </a:moveTo>
                <a:lnTo>
                  <a:pt x="3194" y="238760"/>
                </a:lnTo>
                <a:lnTo>
                  <a:pt x="4090" y="238760"/>
                </a:lnTo>
                <a:lnTo>
                  <a:pt x="8111" y="222004"/>
                </a:lnTo>
                <a:close/>
              </a:path>
              <a:path w="827405" h="556895">
                <a:moveTo>
                  <a:pt x="98451" y="99413"/>
                </a:moveTo>
                <a:lnTo>
                  <a:pt x="53140" y="142239"/>
                </a:lnTo>
                <a:lnTo>
                  <a:pt x="29093" y="175521"/>
                </a:lnTo>
                <a:lnTo>
                  <a:pt x="11301" y="211137"/>
                </a:lnTo>
                <a:lnTo>
                  <a:pt x="10649" y="213360"/>
                </a:lnTo>
                <a:lnTo>
                  <a:pt x="13234" y="213360"/>
                </a:lnTo>
                <a:lnTo>
                  <a:pt x="25426" y="187960"/>
                </a:lnTo>
                <a:lnTo>
                  <a:pt x="26950" y="187960"/>
                </a:lnTo>
                <a:lnTo>
                  <a:pt x="29998" y="175260"/>
                </a:lnTo>
                <a:lnTo>
                  <a:pt x="36094" y="175260"/>
                </a:lnTo>
                <a:lnTo>
                  <a:pt x="39142" y="162560"/>
                </a:lnTo>
                <a:lnTo>
                  <a:pt x="45238" y="162560"/>
                </a:lnTo>
                <a:lnTo>
                  <a:pt x="48286" y="149860"/>
                </a:lnTo>
                <a:lnTo>
                  <a:pt x="49810" y="149860"/>
                </a:lnTo>
                <a:lnTo>
                  <a:pt x="58954" y="137160"/>
                </a:lnTo>
                <a:lnTo>
                  <a:pt x="60478" y="137160"/>
                </a:lnTo>
                <a:lnTo>
                  <a:pt x="80290" y="124460"/>
                </a:lnTo>
                <a:lnTo>
                  <a:pt x="83338" y="111760"/>
                </a:lnTo>
                <a:lnTo>
                  <a:pt x="94006" y="111760"/>
                </a:lnTo>
                <a:lnTo>
                  <a:pt x="98451" y="99413"/>
                </a:lnTo>
                <a:close/>
              </a:path>
              <a:path w="827405" h="556895">
                <a:moveTo>
                  <a:pt x="154300" y="61885"/>
                </a:moveTo>
                <a:lnTo>
                  <a:pt x="118009" y="84010"/>
                </a:lnTo>
                <a:lnTo>
                  <a:pt x="98900" y="99060"/>
                </a:lnTo>
                <a:lnTo>
                  <a:pt x="113818" y="99060"/>
                </a:lnTo>
                <a:lnTo>
                  <a:pt x="116866" y="86360"/>
                </a:lnTo>
                <a:lnTo>
                  <a:pt x="130582" y="86360"/>
                </a:lnTo>
                <a:lnTo>
                  <a:pt x="136678" y="73660"/>
                </a:lnTo>
                <a:lnTo>
                  <a:pt x="145822" y="73660"/>
                </a:lnTo>
                <a:lnTo>
                  <a:pt x="154300" y="61885"/>
                </a:lnTo>
                <a:close/>
              </a:path>
              <a:path w="827405" h="556895">
                <a:moveTo>
                  <a:pt x="167764" y="55088"/>
                </a:moveTo>
                <a:lnTo>
                  <a:pt x="157836" y="59729"/>
                </a:lnTo>
                <a:lnTo>
                  <a:pt x="155818" y="60960"/>
                </a:lnTo>
                <a:lnTo>
                  <a:pt x="156490" y="60960"/>
                </a:lnTo>
                <a:lnTo>
                  <a:pt x="167764" y="55088"/>
                </a:lnTo>
                <a:close/>
              </a:path>
              <a:path w="827405" h="556895">
                <a:moveTo>
                  <a:pt x="209617" y="36446"/>
                </a:moveTo>
                <a:lnTo>
                  <a:pt x="201928" y="39115"/>
                </a:lnTo>
                <a:lnTo>
                  <a:pt x="182369" y="48260"/>
                </a:lnTo>
                <a:lnTo>
                  <a:pt x="206782" y="48260"/>
                </a:lnTo>
                <a:lnTo>
                  <a:pt x="209617" y="36446"/>
                </a:lnTo>
                <a:close/>
              </a:path>
              <a:path w="827405" h="556895">
                <a:moveTo>
                  <a:pt x="245936" y="23839"/>
                </a:moveTo>
                <a:lnTo>
                  <a:pt x="212172" y="35560"/>
                </a:lnTo>
                <a:lnTo>
                  <a:pt x="240310" y="35560"/>
                </a:lnTo>
                <a:lnTo>
                  <a:pt x="245936" y="23839"/>
                </a:lnTo>
                <a:close/>
              </a:path>
              <a:path w="827405" h="556895">
                <a:moveTo>
                  <a:pt x="301261" y="10174"/>
                </a:moveTo>
                <a:lnTo>
                  <a:pt x="300917" y="10223"/>
                </a:lnTo>
                <a:lnTo>
                  <a:pt x="249787" y="22502"/>
                </a:lnTo>
                <a:lnTo>
                  <a:pt x="248758" y="22860"/>
                </a:lnTo>
                <a:lnTo>
                  <a:pt x="293650" y="22860"/>
                </a:lnTo>
                <a:lnTo>
                  <a:pt x="301261" y="10174"/>
                </a:lnTo>
                <a:close/>
              </a:path>
              <a:path w="827405" h="556895">
                <a:moveTo>
                  <a:pt x="513106" y="10160"/>
                </a:moveTo>
                <a:lnTo>
                  <a:pt x="535966" y="22860"/>
                </a:lnTo>
                <a:lnTo>
                  <a:pt x="572542" y="22860"/>
                </a:lnTo>
                <a:lnTo>
                  <a:pt x="586258" y="35560"/>
                </a:lnTo>
                <a:lnTo>
                  <a:pt x="610856" y="35560"/>
                </a:lnTo>
                <a:lnTo>
                  <a:pt x="573090" y="22502"/>
                </a:lnTo>
                <a:lnTo>
                  <a:pt x="521721" y="10223"/>
                </a:lnTo>
                <a:lnTo>
                  <a:pt x="513106" y="10160"/>
                </a:lnTo>
                <a:close/>
              </a:path>
              <a:path w="827405" h="556895">
                <a:moveTo>
                  <a:pt x="410998" y="0"/>
                </a:moveTo>
                <a:lnTo>
                  <a:pt x="354820" y="2611"/>
                </a:lnTo>
                <a:lnTo>
                  <a:pt x="301367" y="10160"/>
                </a:lnTo>
                <a:lnTo>
                  <a:pt x="521269" y="10160"/>
                </a:lnTo>
                <a:lnTo>
                  <a:pt x="467526" y="2611"/>
                </a:lnTo>
                <a:lnTo>
                  <a:pt x="410998" y="0"/>
                </a:lnTo>
                <a:close/>
              </a:path>
              <a:path w="827405" h="556895">
                <a:moveTo>
                  <a:pt x="1042" y="327660"/>
                </a:moveTo>
                <a:lnTo>
                  <a:pt x="456" y="327660"/>
                </a:lnTo>
                <a:lnTo>
                  <a:pt x="1042" y="329646"/>
                </a:lnTo>
                <a:lnTo>
                  <a:pt x="1042" y="327660"/>
                </a:lnTo>
                <a:close/>
              </a:path>
              <a:path w="827405" h="556895">
                <a:moveTo>
                  <a:pt x="612352" y="36077"/>
                </a:moveTo>
                <a:lnTo>
                  <a:pt x="616738" y="48260"/>
                </a:lnTo>
                <a:lnTo>
                  <a:pt x="631978" y="48260"/>
                </a:lnTo>
                <a:lnTo>
                  <a:pt x="674650" y="73660"/>
                </a:lnTo>
                <a:lnTo>
                  <a:pt x="688295" y="73660"/>
                </a:lnTo>
                <a:lnTo>
                  <a:pt x="665382" y="59729"/>
                </a:lnTo>
                <a:lnTo>
                  <a:pt x="621141" y="39116"/>
                </a:lnTo>
                <a:lnTo>
                  <a:pt x="612352" y="36077"/>
                </a:lnTo>
                <a:close/>
              </a:path>
              <a:path w="827405" h="556895">
                <a:moveTo>
                  <a:pt x="690016" y="74705"/>
                </a:moveTo>
                <a:lnTo>
                  <a:pt x="691414" y="86360"/>
                </a:lnTo>
                <a:lnTo>
                  <a:pt x="708178" y="86360"/>
                </a:lnTo>
                <a:lnTo>
                  <a:pt x="711226" y="99060"/>
                </a:lnTo>
                <a:lnTo>
                  <a:pt x="724474" y="99060"/>
                </a:lnTo>
                <a:lnTo>
                  <a:pt x="705321" y="84010"/>
                </a:lnTo>
                <a:lnTo>
                  <a:pt x="690016" y="74705"/>
                </a:lnTo>
                <a:close/>
              </a:path>
              <a:path w="827405" h="556895">
                <a:moveTo>
                  <a:pt x="727672" y="101573"/>
                </a:moveTo>
                <a:lnTo>
                  <a:pt x="732562" y="111760"/>
                </a:lnTo>
                <a:lnTo>
                  <a:pt x="735610" y="111760"/>
                </a:lnTo>
                <a:lnTo>
                  <a:pt x="750850" y="124460"/>
                </a:lnTo>
                <a:lnTo>
                  <a:pt x="752983" y="124460"/>
                </a:lnTo>
                <a:lnTo>
                  <a:pt x="740465" y="111625"/>
                </a:lnTo>
                <a:lnTo>
                  <a:pt x="727672" y="101573"/>
                </a:lnTo>
                <a:close/>
              </a:path>
              <a:path w="827405" h="556895">
                <a:moveTo>
                  <a:pt x="754197" y="125704"/>
                </a:moveTo>
                <a:lnTo>
                  <a:pt x="756946" y="137160"/>
                </a:lnTo>
                <a:lnTo>
                  <a:pt x="758470" y="137160"/>
                </a:lnTo>
                <a:lnTo>
                  <a:pt x="769138" y="149860"/>
                </a:lnTo>
                <a:lnTo>
                  <a:pt x="775837" y="149860"/>
                </a:lnTo>
                <a:lnTo>
                  <a:pt x="770323" y="142240"/>
                </a:lnTo>
                <a:lnTo>
                  <a:pt x="754197" y="125704"/>
                </a:lnTo>
                <a:close/>
              </a:path>
              <a:path w="827405" h="556895">
                <a:moveTo>
                  <a:pt x="776758" y="151133"/>
                </a:moveTo>
                <a:lnTo>
                  <a:pt x="776758" y="162560"/>
                </a:lnTo>
                <a:lnTo>
                  <a:pt x="785025" y="162560"/>
                </a:lnTo>
                <a:lnTo>
                  <a:pt x="776758" y="151133"/>
                </a:lnTo>
                <a:close/>
              </a:path>
              <a:path w="827405" h="556895">
                <a:moveTo>
                  <a:pt x="785902" y="163772"/>
                </a:moveTo>
                <a:lnTo>
                  <a:pt x="785902" y="175260"/>
                </a:lnTo>
                <a:lnTo>
                  <a:pt x="793522" y="175260"/>
                </a:lnTo>
                <a:lnTo>
                  <a:pt x="793522" y="187960"/>
                </a:lnTo>
                <a:lnTo>
                  <a:pt x="800623" y="187960"/>
                </a:lnTo>
                <a:lnTo>
                  <a:pt x="794403" y="175521"/>
                </a:lnTo>
                <a:lnTo>
                  <a:pt x="785902" y="163772"/>
                </a:lnTo>
                <a:close/>
              </a:path>
              <a:path w="827405" h="556895">
                <a:moveTo>
                  <a:pt x="801142" y="188998"/>
                </a:moveTo>
                <a:lnTo>
                  <a:pt x="801142" y="200660"/>
                </a:lnTo>
                <a:lnTo>
                  <a:pt x="806973" y="200660"/>
                </a:lnTo>
                <a:lnTo>
                  <a:pt x="801142" y="188998"/>
                </a:lnTo>
                <a:close/>
              </a:path>
              <a:path w="827405" h="556895">
                <a:moveTo>
                  <a:pt x="807238" y="201189"/>
                </a:moveTo>
                <a:lnTo>
                  <a:pt x="812865" y="213360"/>
                </a:lnTo>
                <a:lnTo>
                  <a:pt x="812212" y="211137"/>
                </a:lnTo>
                <a:lnTo>
                  <a:pt x="807238" y="201189"/>
                </a:lnTo>
                <a:close/>
              </a:path>
              <a:path w="827405" h="556895">
                <a:moveTo>
                  <a:pt x="813334" y="214957"/>
                </a:moveTo>
                <a:lnTo>
                  <a:pt x="813334" y="226060"/>
                </a:lnTo>
                <a:lnTo>
                  <a:pt x="816382" y="226060"/>
                </a:lnTo>
                <a:lnTo>
                  <a:pt x="816382" y="238760"/>
                </a:lnTo>
                <a:lnTo>
                  <a:pt x="820324" y="238760"/>
                </a:lnTo>
                <a:lnTo>
                  <a:pt x="813334" y="214957"/>
                </a:lnTo>
                <a:close/>
              </a:path>
              <a:path w="827405" h="556895">
                <a:moveTo>
                  <a:pt x="820954" y="240905"/>
                </a:moveTo>
                <a:lnTo>
                  <a:pt x="823520" y="251460"/>
                </a:lnTo>
                <a:lnTo>
                  <a:pt x="823259" y="248753"/>
                </a:lnTo>
                <a:lnTo>
                  <a:pt x="820954" y="240905"/>
                </a:lnTo>
                <a:close/>
              </a:path>
              <a:path w="827405" h="556895">
                <a:moveTo>
                  <a:pt x="824002" y="256456"/>
                </a:moveTo>
                <a:lnTo>
                  <a:pt x="824002" y="264160"/>
                </a:lnTo>
                <a:lnTo>
                  <a:pt x="824746" y="264160"/>
                </a:lnTo>
                <a:lnTo>
                  <a:pt x="824002" y="256456"/>
                </a:lnTo>
                <a:close/>
              </a:path>
              <a:path w="827405" h="556895">
                <a:moveTo>
                  <a:pt x="825526" y="272246"/>
                </a:moveTo>
                <a:lnTo>
                  <a:pt x="825526" y="289560"/>
                </a:lnTo>
                <a:lnTo>
                  <a:pt x="826902" y="289560"/>
                </a:lnTo>
                <a:lnTo>
                  <a:pt x="827050" y="288036"/>
                </a:lnTo>
                <a:lnTo>
                  <a:pt x="825526" y="272246"/>
                </a:lnTo>
                <a:close/>
              </a:path>
              <a:path w="827405" h="556895">
                <a:moveTo>
                  <a:pt x="826266" y="296096"/>
                </a:moveTo>
                <a:lnTo>
                  <a:pt x="822078" y="330998"/>
                </a:lnTo>
                <a:lnTo>
                  <a:pt x="823259" y="326998"/>
                </a:lnTo>
                <a:lnTo>
                  <a:pt x="826266" y="296096"/>
                </a:lnTo>
                <a:close/>
              </a:path>
              <a:path w="827405" h="556895">
                <a:moveTo>
                  <a:pt x="811533" y="365760"/>
                </a:moveTo>
                <a:lnTo>
                  <a:pt x="810286" y="365760"/>
                </a:lnTo>
                <a:lnTo>
                  <a:pt x="809894" y="369026"/>
                </a:lnTo>
                <a:lnTo>
                  <a:pt x="811533" y="365760"/>
                </a:lnTo>
                <a:close/>
              </a:path>
              <a:path w="827405" h="556895">
                <a:moveTo>
                  <a:pt x="791540" y="403860"/>
                </a:moveTo>
                <a:lnTo>
                  <a:pt x="790474" y="403860"/>
                </a:lnTo>
                <a:lnTo>
                  <a:pt x="790262" y="405624"/>
                </a:lnTo>
                <a:lnTo>
                  <a:pt x="791540" y="403860"/>
                </a:lnTo>
                <a:close/>
              </a:path>
              <a:path w="827405" h="556895">
                <a:moveTo>
                  <a:pt x="561043" y="556260"/>
                </a:moveTo>
                <a:lnTo>
                  <a:pt x="560350" y="556260"/>
                </a:lnTo>
                <a:lnTo>
                  <a:pt x="559981" y="556515"/>
                </a:lnTo>
                <a:lnTo>
                  <a:pt x="561043" y="55626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74042" y="2958782"/>
            <a:ext cx="906779" cy="6522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12142" y="2996882"/>
            <a:ext cx="830580" cy="576580"/>
          </a:xfrm>
          <a:custGeom>
            <a:avLst/>
            <a:gdLst/>
            <a:ahLst/>
            <a:cxnLst/>
            <a:rect l="l" t="t" r="r" b="b"/>
            <a:pathLst>
              <a:path w="830580" h="576579">
                <a:moveTo>
                  <a:pt x="414527" y="0"/>
                </a:moveTo>
                <a:lnTo>
                  <a:pt x="358349" y="2611"/>
                </a:lnTo>
                <a:lnTo>
                  <a:pt x="304447" y="10223"/>
                </a:lnTo>
                <a:lnTo>
                  <a:pt x="253317" y="22502"/>
                </a:lnTo>
                <a:lnTo>
                  <a:pt x="205457" y="39115"/>
                </a:lnTo>
                <a:lnTo>
                  <a:pt x="161365" y="59729"/>
                </a:lnTo>
                <a:lnTo>
                  <a:pt x="121538" y="84010"/>
                </a:lnTo>
                <a:lnTo>
                  <a:pt x="86474" y="111625"/>
                </a:lnTo>
                <a:lnTo>
                  <a:pt x="56670" y="142239"/>
                </a:lnTo>
                <a:lnTo>
                  <a:pt x="32623" y="175521"/>
                </a:lnTo>
                <a:lnTo>
                  <a:pt x="14830" y="211137"/>
                </a:lnTo>
                <a:lnTo>
                  <a:pt x="3790" y="248753"/>
                </a:lnTo>
                <a:lnTo>
                  <a:pt x="0" y="288036"/>
                </a:lnTo>
                <a:lnTo>
                  <a:pt x="3790" y="326998"/>
                </a:lnTo>
                <a:lnTo>
                  <a:pt x="14830" y="364405"/>
                </a:lnTo>
                <a:lnTo>
                  <a:pt x="32623" y="399907"/>
                </a:lnTo>
                <a:lnTo>
                  <a:pt x="56670" y="433154"/>
                </a:lnTo>
                <a:lnTo>
                  <a:pt x="86474" y="463798"/>
                </a:lnTo>
                <a:lnTo>
                  <a:pt x="121539" y="491489"/>
                </a:lnTo>
                <a:lnTo>
                  <a:pt x="161365" y="515879"/>
                </a:lnTo>
                <a:lnTo>
                  <a:pt x="205457" y="536617"/>
                </a:lnTo>
                <a:lnTo>
                  <a:pt x="253317" y="553354"/>
                </a:lnTo>
                <a:lnTo>
                  <a:pt x="304447" y="565742"/>
                </a:lnTo>
                <a:lnTo>
                  <a:pt x="358349" y="573431"/>
                </a:lnTo>
                <a:lnTo>
                  <a:pt x="414527" y="576072"/>
                </a:lnTo>
                <a:lnTo>
                  <a:pt x="471056" y="573431"/>
                </a:lnTo>
                <a:lnTo>
                  <a:pt x="525250" y="565742"/>
                </a:lnTo>
                <a:lnTo>
                  <a:pt x="576619" y="553354"/>
                </a:lnTo>
                <a:lnTo>
                  <a:pt x="624670" y="536617"/>
                </a:lnTo>
                <a:lnTo>
                  <a:pt x="668911" y="515879"/>
                </a:lnTo>
                <a:lnTo>
                  <a:pt x="708850" y="491489"/>
                </a:lnTo>
                <a:lnTo>
                  <a:pt x="743995" y="463798"/>
                </a:lnTo>
                <a:lnTo>
                  <a:pt x="773853" y="433154"/>
                </a:lnTo>
                <a:lnTo>
                  <a:pt x="797933" y="399907"/>
                </a:lnTo>
                <a:lnTo>
                  <a:pt x="815742" y="364405"/>
                </a:lnTo>
                <a:lnTo>
                  <a:pt x="826788" y="326998"/>
                </a:lnTo>
                <a:lnTo>
                  <a:pt x="830580" y="288036"/>
                </a:lnTo>
                <a:lnTo>
                  <a:pt x="826788" y="248753"/>
                </a:lnTo>
                <a:lnTo>
                  <a:pt x="815742" y="211137"/>
                </a:lnTo>
                <a:lnTo>
                  <a:pt x="797933" y="175521"/>
                </a:lnTo>
                <a:lnTo>
                  <a:pt x="773853" y="142240"/>
                </a:lnTo>
                <a:lnTo>
                  <a:pt x="743995" y="111625"/>
                </a:lnTo>
                <a:lnTo>
                  <a:pt x="708850" y="84010"/>
                </a:lnTo>
                <a:lnTo>
                  <a:pt x="668911" y="59729"/>
                </a:lnTo>
                <a:lnTo>
                  <a:pt x="624670" y="39116"/>
                </a:lnTo>
                <a:lnTo>
                  <a:pt x="576619" y="22502"/>
                </a:lnTo>
                <a:lnTo>
                  <a:pt x="525250" y="10223"/>
                </a:lnTo>
                <a:lnTo>
                  <a:pt x="471056" y="2611"/>
                </a:lnTo>
                <a:lnTo>
                  <a:pt x="414527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74042" y="2958782"/>
            <a:ext cx="906779" cy="6522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04749" y="3117278"/>
            <a:ext cx="233172" cy="34747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800768" y="4495939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564" y="0"/>
                </a:lnTo>
              </a:path>
            </a:pathLst>
          </a:custGeom>
          <a:ln w="3175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89042" y="4495939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564" y="0"/>
                </a:lnTo>
              </a:path>
            </a:pathLst>
          </a:custGeom>
          <a:ln w="3175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85227" y="4419600"/>
            <a:ext cx="622075" cy="10216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83577" y="4419600"/>
            <a:ext cx="625411" cy="10363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681990" y="3614102"/>
            <a:ext cx="3424554" cy="76200"/>
          </a:xfrm>
          <a:custGeom>
            <a:avLst/>
            <a:gdLst/>
            <a:ahLst/>
            <a:cxnLst/>
            <a:rect l="l" t="t" r="r" b="b"/>
            <a:pathLst>
              <a:path w="3424554" h="76200">
                <a:moveTo>
                  <a:pt x="38100" y="0"/>
                </a:moveTo>
                <a:lnTo>
                  <a:pt x="23145" y="2952"/>
                </a:lnTo>
                <a:lnTo>
                  <a:pt x="11048" y="11049"/>
                </a:lnTo>
                <a:lnTo>
                  <a:pt x="2952" y="23145"/>
                </a:lnTo>
                <a:lnTo>
                  <a:pt x="0" y="38100"/>
                </a:lnTo>
                <a:lnTo>
                  <a:pt x="2952" y="53054"/>
                </a:lnTo>
                <a:lnTo>
                  <a:pt x="11049" y="65150"/>
                </a:lnTo>
                <a:lnTo>
                  <a:pt x="23145" y="73247"/>
                </a:lnTo>
                <a:lnTo>
                  <a:pt x="38100" y="76200"/>
                </a:lnTo>
                <a:lnTo>
                  <a:pt x="52411" y="73247"/>
                </a:lnTo>
                <a:lnTo>
                  <a:pt x="64579" y="65150"/>
                </a:lnTo>
                <a:lnTo>
                  <a:pt x="73032" y="53054"/>
                </a:lnTo>
                <a:lnTo>
                  <a:pt x="74908" y="44195"/>
                </a:lnTo>
                <a:lnTo>
                  <a:pt x="38100" y="44195"/>
                </a:lnTo>
                <a:lnTo>
                  <a:pt x="38100" y="32003"/>
                </a:lnTo>
                <a:lnTo>
                  <a:pt x="74908" y="32003"/>
                </a:lnTo>
                <a:lnTo>
                  <a:pt x="73032" y="23145"/>
                </a:lnTo>
                <a:lnTo>
                  <a:pt x="64579" y="11048"/>
                </a:lnTo>
                <a:lnTo>
                  <a:pt x="52411" y="2952"/>
                </a:lnTo>
                <a:lnTo>
                  <a:pt x="38100" y="0"/>
                </a:lnTo>
                <a:close/>
              </a:path>
              <a:path w="3424554" h="76200">
                <a:moveTo>
                  <a:pt x="74908" y="32003"/>
                </a:moveTo>
                <a:lnTo>
                  <a:pt x="38100" y="32003"/>
                </a:lnTo>
                <a:lnTo>
                  <a:pt x="38100" y="44195"/>
                </a:lnTo>
                <a:lnTo>
                  <a:pt x="74908" y="44195"/>
                </a:lnTo>
                <a:lnTo>
                  <a:pt x="76200" y="38100"/>
                </a:lnTo>
                <a:lnTo>
                  <a:pt x="74908" y="32003"/>
                </a:lnTo>
                <a:close/>
              </a:path>
              <a:path w="3424554" h="76200">
                <a:moveTo>
                  <a:pt x="3424428" y="32003"/>
                </a:moveTo>
                <a:lnTo>
                  <a:pt x="74908" y="32003"/>
                </a:lnTo>
                <a:lnTo>
                  <a:pt x="76200" y="38100"/>
                </a:lnTo>
                <a:lnTo>
                  <a:pt x="74908" y="44195"/>
                </a:lnTo>
                <a:lnTo>
                  <a:pt x="3424428" y="44195"/>
                </a:lnTo>
                <a:lnTo>
                  <a:pt x="3424428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669922" y="2354961"/>
            <a:ext cx="3424554" cy="76200"/>
          </a:xfrm>
          <a:custGeom>
            <a:avLst/>
            <a:gdLst/>
            <a:ahLst/>
            <a:cxnLst/>
            <a:rect l="l" t="t" r="r" b="b"/>
            <a:pathLst>
              <a:path w="3424554" h="76200">
                <a:moveTo>
                  <a:pt x="38100" y="0"/>
                </a:moveTo>
                <a:lnTo>
                  <a:pt x="23145" y="2952"/>
                </a:lnTo>
                <a:lnTo>
                  <a:pt x="11048" y="11049"/>
                </a:lnTo>
                <a:lnTo>
                  <a:pt x="2952" y="23145"/>
                </a:lnTo>
                <a:lnTo>
                  <a:pt x="0" y="38100"/>
                </a:lnTo>
                <a:lnTo>
                  <a:pt x="2952" y="53054"/>
                </a:lnTo>
                <a:lnTo>
                  <a:pt x="11049" y="65150"/>
                </a:lnTo>
                <a:lnTo>
                  <a:pt x="23145" y="73247"/>
                </a:lnTo>
                <a:lnTo>
                  <a:pt x="38100" y="76200"/>
                </a:lnTo>
                <a:lnTo>
                  <a:pt x="52411" y="73247"/>
                </a:lnTo>
                <a:lnTo>
                  <a:pt x="64579" y="65150"/>
                </a:lnTo>
                <a:lnTo>
                  <a:pt x="73032" y="53054"/>
                </a:lnTo>
                <a:lnTo>
                  <a:pt x="74907" y="44203"/>
                </a:lnTo>
                <a:lnTo>
                  <a:pt x="38100" y="44195"/>
                </a:lnTo>
                <a:lnTo>
                  <a:pt x="38100" y="32003"/>
                </a:lnTo>
                <a:lnTo>
                  <a:pt x="74908" y="32003"/>
                </a:lnTo>
                <a:lnTo>
                  <a:pt x="73032" y="23145"/>
                </a:lnTo>
                <a:lnTo>
                  <a:pt x="64579" y="11049"/>
                </a:lnTo>
                <a:lnTo>
                  <a:pt x="52411" y="2952"/>
                </a:lnTo>
                <a:lnTo>
                  <a:pt x="38100" y="0"/>
                </a:lnTo>
                <a:close/>
              </a:path>
              <a:path w="3424554" h="76200">
                <a:moveTo>
                  <a:pt x="3424428" y="32003"/>
                </a:moveTo>
                <a:lnTo>
                  <a:pt x="74908" y="32003"/>
                </a:lnTo>
                <a:lnTo>
                  <a:pt x="76200" y="38100"/>
                </a:lnTo>
                <a:lnTo>
                  <a:pt x="74907" y="44203"/>
                </a:lnTo>
                <a:lnTo>
                  <a:pt x="3424428" y="44889"/>
                </a:lnTo>
                <a:lnTo>
                  <a:pt x="3424428" y="32003"/>
                </a:lnTo>
                <a:close/>
              </a:path>
              <a:path w="3424554" h="76200">
                <a:moveTo>
                  <a:pt x="74908" y="32003"/>
                </a:moveTo>
                <a:lnTo>
                  <a:pt x="38100" y="32003"/>
                </a:lnTo>
                <a:lnTo>
                  <a:pt x="38100" y="44195"/>
                </a:lnTo>
                <a:lnTo>
                  <a:pt x="74908" y="44195"/>
                </a:lnTo>
                <a:lnTo>
                  <a:pt x="76200" y="38100"/>
                </a:lnTo>
                <a:lnTo>
                  <a:pt x="74908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11612" y="4524487"/>
            <a:ext cx="772160" cy="419100"/>
          </a:xfrm>
          <a:custGeom>
            <a:avLst/>
            <a:gdLst/>
            <a:ahLst/>
            <a:cxnLst/>
            <a:rect l="l" t="t" r="r" b="b"/>
            <a:pathLst>
              <a:path w="772160" h="419100">
                <a:moveTo>
                  <a:pt x="39875" y="88797"/>
                </a:moveTo>
                <a:lnTo>
                  <a:pt x="27959" y="106164"/>
                </a:lnTo>
                <a:lnTo>
                  <a:pt x="11336" y="141176"/>
                </a:lnTo>
                <a:lnTo>
                  <a:pt x="1021" y="178125"/>
                </a:lnTo>
                <a:lnTo>
                  <a:pt x="0" y="189246"/>
                </a:lnTo>
                <a:lnTo>
                  <a:pt x="527" y="189246"/>
                </a:lnTo>
                <a:lnTo>
                  <a:pt x="2051" y="176546"/>
                </a:lnTo>
                <a:lnTo>
                  <a:pt x="5099" y="163846"/>
                </a:lnTo>
                <a:lnTo>
                  <a:pt x="9671" y="151146"/>
                </a:lnTo>
                <a:lnTo>
                  <a:pt x="11195" y="151146"/>
                </a:lnTo>
                <a:lnTo>
                  <a:pt x="12719" y="138446"/>
                </a:lnTo>
                <a:lnTo>
                  <a:pt x="15767" y="138446"/>
                </a:lnTo>
                <a:lnTo>
                  <a:pt x="24911" y="113046"/>
                </a:lnTo>
                <a:lnTo>
                  <a:pt x="31007" y="113046"/>
                </a:lnTo>
                <a:lnTo>
                  <a:pt x="34055" y="100346"/>
                </a:lnTo>
                <a:lnTo>
                  <a:pt x="37103" y="100346"/>
                </a:lnTo>
                <a:lnTo>
                  <a:pt x="39875" y="88797"/>
                </a:lnTo>
                <a:close/>
              </a:path>
              <a:path w="772160" h="419100">
                <a:moveTo>
                  <a:pt x="49203" y="75201"/>
                </a:moveTo>
                <a:lnTo>
                  <a:pt x="40665" y="87646"/>
                </a:lnTo>
                <a:lnTo>
                  <a:pt x="44723" y="87646"/>
                </a:lnTo>
                <a:lnTo>
                  <a:pt x="49203" y="75201"/>
                </a:lnTo>
                <a:close/>
              </a:path>
              <a:path w="772160" h="419100">
                <a:moveTo>
                  <a:pt x="85656" y="37145"/>
                </a:moveTo>
                <a:lnTo>
                  <a:pt x="78265" y="43283"/>
                </a:lnTo>
                <a:lnTo>
                  <a:pt x="50424" y="73422"/>
                </a:lnTo>
                <a:lnTo>
                  <a:pt x="49379" y="74946"/>
                </a:lnTo>
                <a:lnTo>
                  <a:pt x="58439" y="74946"/>
                </a:lnTo>
                <a:lnTo>
                  <a:pt x="85656" y="37145"/>
                </a:lnTo>
                <a:close/>
              </a:path>
              <a:path w="772160" h="419100">
                <a:moveTo>
                  <a:pt x="117812" y="11709"/>
                </a:moveTo>
                <a:lnTo>
                  <a:pt x="111017" y="16081"/>
                </a:lnTo>
                <a:lnTo>
                  <a:pt x="86016" y="36846"/>
                </a:lnTo>
                <a:lnTo>
                  <a:pt x="98063" y="36846"/>
                </a:lnTo>
                <a:lnTo>
                  <a:pt x="102635" y="24146"/>
                </a:lnTo>
                <a:lnTo>
                  <a:pt x="114827" y="24146"/>
                </a:lnTo>
                <a:lnTo>
                  <a:pt x="117812" y="11709"/>
                </a:lnTo>
                <a:close/>
              </a:path>
              <a:path w="772160" h="419100">
                <a:moveTo>
                  <a:pt x="136013" y="0"/>
                </a:moveTo>
                <a:lnTo>
                  <a:pt x="118222" y="11446"/>
                </a:lnTo>
                <a:lnTo>
                  <a:pt x="134639" y="11446"/>
                </a:lnTo>
                <a:lnTo>
                  <a:pt x="136013" y="0"/>
                </a:lnTo>
                <a:close/>
              </a:path>
              <a:path w="772160" h="419100">
                <a:moveTo>
                  <a:pt x="11195" y="290846"/>
                </a:moveTo>
                <a:lnTo>
                  <a:pt x="10964" y="290846"/>
                </a:lnTo>
                <a:lnTo>
                  <a:pt x="11195" y="291674"/>
                </a:lnTo>
                <a:lnTo>
                  <a:pt x="11195" y="290846"/>
                </a:lnTo>
                <a:close/>
              </a:path>
              <a:path w="772160" h="419100">
                <a:moveTo>
                  <a:pt x="633138" y="0"/>
                </a:moveTo>
                <a:lnTo>
                  <a:pt x="634511" y="11446"/>
                </a:lnTo>
                <a:lnTo>
                  <a:pt x="649751" y="11446"/>
                </a:lnTo>
                <a:lnTo>
                  <a:pt x="652799" y="24146"/>
                </a:lnTo>
                <a:lnTo>
                  <a:pt x="667843" y="24146"/>
                </a:lnTo>
                <a:lnTo>
                  <a:pt x="658133" y="16081"/>
                </a:lnTo>
                <a:lnTo>
                  <a:pt x="633138" y="0"/>
                </a:lnTo>
                <a:close/>
              </a:path>
              <a:path w="772160" h="419100">
                <a:moveTo>
                  <a:pt x="668123" y="24378"/>
                </a:moveTo>
                <a:lnTo>
                  <a:pt x="672611" y="36846"/>
                </a:lnTo>
                <a:lnTo>
                  <a:pt x="683134" y="36846"/>
                </a:lnTo>
                <a:lnTo>
                  <a:pt x="668123" y="24378"/>
                </a:lnTo>
                <a:close/>
              </a:path>
              <a:path w="772160" h="419100">
                <a:moveTo>
                  <a:pt x="709187" y="63095"/>
                </a:moveTo>
                <a:lnTo>
                  <a:pt x="719772" y="74946"/>
                </a:lnTo>
                <a:lnTo>
                  <a:pt x="718726" y="73422"/>
                </a:lnTo>
                <a:lnTo>
                  <a:pt x="709187" y="63095"/>
                </a:lnTo>
                <a:close/>
              </a:path>
              <a:path w="772160" h="419100">
                <a:moveTo>
                  <a:pt x="719900" y="75132"/>
                </a:moveTo>
                <a:lnTo>
                  <a:pt x="722903" y="87646"/>
                </a:lnTo>
                <a:lnTo>
                  <a:pt x="728486" y="87646"/>
                </a:lnTo>
                <a:lnTo>
                  <a:pt x="719900" y="75132"/>
                </a:lnTo>
                <a:close/>
              </a:path>
              <a:path w="772160" h="419100">
                <a:moveTo>
                  <a:pt x="729108" y="88553"/>
                </a:moveTo>
                <a:lnTo>
                  <a:pt x="730523" y="100346"/>
                </a:lnTo>
                <a:lnTo>
                  <a:pt x="736619" y="100346"/>
                </a:lnTo>
                <a:lnTo>
                  <a:pt x="736619" y="113046"/>
                </a:lnTo>
                <a:lnTo>
                  <a:pt x="744239" y="113046"/>
                </a:lnTo>
                <a:lnTo>
                  <a:pt x="744239" y="125746"/>
                </a:lnTo>
                <a:lnTo>
                  <a:pt x="750335" y="125746"/>
                </a:lnTo>
                <a:lnTo>
                  <a:pt x="750335" y="138446"/>
                </a:lnTo>
                <a:lnTo>
                  <a:pt x="756431" y="138446"/>
                </a:lnTo>
                <a:lnTo>
                  <a:pt x="756431" y="151146"/>
                </a:lnTo>
                <a:lnTo>
                  <a:pt x="760597" y="151146"/>
                </a:lnTo>
                <a:lnTo>
                  <a:pt x="757814" y="141176"/>
                </a:lnTo>
                <a:lnTo>
                  <a:pt x="741191" y="106164"/>
                </a:lnTo>
                <a:lnTo>
                  <a:pt x="729108" y="88553"/>
                </a:lnTo>
                <a:close/>
              </a:path>
              <a:path w="772160" h="419100">
                <a:moveTo>
                  <a:pt x="761003" y="152599"/>
                </a:moveTo>
                <a:lnTo>
                  <a:pt x="761003" y="163846"/>
                </a:lnTo>
                <a:lnTo>
                  <a:pt x="764051" y="163846"/>
                </a:lnTo>
                <a:lnTo>
                  <a:pt x="764051" y="176546"/>
                </a:lnTo>
                <a:lnTo>
                  <a:pt x="767099" y="176546"/>
                </a:lnTo>
                <a:lnTo>
                  <a:pt x="767099" y="189246"/>
                </a:lnTo>
                <a:lnTo>
                  <a:pt x="769151" y="189246"/>
                </a:lnTo>
                <a:lnTo>
                  <a:pt x="768129" y="178125"/>
                </a:lnTo>
                <a:lnTo>
                  <a:pt x="761003" y="152599"/>
                </a:lnTo>
                <a:close/>
              </a:path>
              <a:path w="772160" h="419100">
                <a:moveTo>
                  <a:pt x="770147" y="200089"/>
                </a:moveTo>
                <a:lnTo>
                  <a:pt x="770147" y="201946"/>
                </a:lnTo>
                <a:lnTo>
                  <a:pt x="770318" y="201946"/>
                </a:lnTo>
                <a:lnTo>
                  <a:pt x="770147" y="200089"/>
                </a:lnTo>
                <a:close/>
              </a:path>
              <a:path w="772160" h="419100">
                <a:moveTo>
                  <a:pt x="771261" y="212209"/>
                </a:moveTo>
                <a:lnTo>
                  <a:pt x="770628" y="228038"/>
                </a:lnTo>
                <a:lnTo>
                  <a:pt x="771671" y="216678"/>
                </a:lnTo>
                <a:lnTo>
                  <a:pt x="771261" y="212209"/>
                </a:lnTo>
                <a:close/>
              </a:path>
              <a:path w="772160" h="419100">
                <a:moveTo>
                  <a:pt x="758186" y="290846"/>
                </a:moveTo>
                <a:lnTo>
                  <a:pt x="757955" y="290846"/>
                </a:lnTo>
                <a:lnTo>
                  <a:pt x="757789" y="292232"/>
                </a:lnTo>
                <a:lnTo>
                  <a:pt x="758186" y="290846"/>
                </a:lnTo>
                <a:close/>
              </a:path>
              <a:path w="772160" h="419100">
                <a:moveTo>
                  <a:pt x="739988" y="328946"/>
                </a:moveTo>
                <a:lnTo>
                  <a:pt x="739667" y="328946"/>
                </a:lnTo>
                <a:lnTo>
                  <a:pt x="739495" y="329664"/>
                </a:lnTo>
                <a:lnTo>
                  <a:pt x="739988" y="328946"/>
                </a:lnTo>
                <a:close/>
              </a:path>
              <a:path w="772160" h="419100">
                <a:moveTo>
                  <a:pt x="657245" y="417846"/>
                </a:moveTo>
                <a:lnTo>
                  <a:pt x="655847" y="417846"/>
                </a:lnTo>
                <a:lnTo>
                  <a:pt x="655592" y="418909"/>
                </a:lnTo>
                <a:lnTo>
                  <a:pt x="657245" y="41784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570992" y="4523233"/>
            <a:ext cx="850392" cy="53949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570992" y="4523233"/>
            <a:ext cx="850392" cy="53949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880364" y="4573524"/>
            <a:ext cx="230123" cy="35356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669796" y="5058156"/>
            <a:ext cx="3424554" cy="76200"/>
          </a:xfrm>
          <a:custGeom>
            <a:avLst/>
            <a:gdLst/>
            <a:ahLst/>
            <a:cxnLst/>
            <a:rect l="l" t="t" r="r" b="b"/>
            <a:pathLst>
              <a:path w="3424554" h="76200">
                <a:moveTo>
                  <a:pt x="38100" y="0"/>
                </a:moveTo>
                <a:lnTo>
                  <a:pt x="23145" y="2952"/>
                </a:lnTo>
                <a:lnTo>
                  <a:pt x="11048" y="11049"/>
                </a:lnTo>
                <a:lnTo>
                  <a:pt x="2952" y="23145"/>
                </a:lnTo>
                <a:lnTo>
                  <a:pt x="0" y="38100"/>
                </a:lnTo>
                <a:lnTo>
                  <a:pt x="2952" y="52411"/>
                </a:lnTo>
                <a:lnTo>
                  <a:pt x="11049" y="64579"/>
                </a:lnTo>
                <a:lnTo>
                  <a:pt x="23145" y="73032"/>
                </a:lnTo>
                <a:lnTo>
                  <a:pt x="38100" y="76200"/>
                </a:lnTo>
                <a:lnTo>
                  <a:pt x="52411" y="73032"/>
                </a:lnTo>
                <a:lnTo>
                  <a:pt x="64579" y="64579"/>
                </a:lnTo>
                <a:lnTo>
                  <a:pt x="73032" y="52411"/>
                </a:lnTo>
                <a:lnTo>
                  <a:pt x="74850" y="44195"/>
                </a:lnTo>
                <a:lnTo>
                  <a:pt x="38100" y="44195"/>
                </a:lnTo>
                <a:lnTo>
                  <a:pt x="38100" y="32003"/>
                </a:lnTo>
                <a:lnTo>
                  <a:pt x="74908" y="32003"/>
                </a:lnTo>
                <a:lnTo>
                  <a:pt x="73032" y="23145"/>
                </a:lnTo>
                <a:lnTo>
                  <a:pt x="64579" y="11048"/>
                </a:lnTo>
                <a:lnTo>
                  <a:pt x="52411" y="2952"/>
                </a:lnTo>
                <a:lnTo>
                  <a:pt x="38100" y="0"/>
                </a:lnTo>
                <a:close/>
              </a:path>
              <a:path w="3424554" h="76200">
                <a:moveTo>
                  <a:pt x="74908" y="32003"/>
                </a:moveTo>
                <a:lnTo>
                  <a:pt x="38100" y="32003"/>
                </a:lnTo>
                <a:lnTo>
                  <a:pt x="38100" y="44195"/>
                </a:lnTo>
                <a:lnTo>
                  <a:pt x="74850" y="44195"/>
                </a:lnTo>
                <a:lnTo>
                  <a:pt x="76200" y="38100"/>
                </a:lnTo>
                <a:lnTo>
                  <a:pt x="74908" y="32003"/>
                </a:lnTo>
                <a:close/>
              </a:path>
              <a:path w="3424554" h="76200">
                <a:moveTo>
                  <a:pt x="3424428" y="32003"/>
                </a:moveTo>
                <a:lnTo>
                  <a:pt x="74908" y="32003"/>
                </a:lnTo>
                <a:lnTo>
                  <a:pt x="76200" y="38100"/>
                </a:lnTo>
                <a:lnTo>
                  <a:pt x="74850" y="44195"/>
                </a:lnTo>
                <a:lnTo>
                  <a:pt x="3424428" y="44195"/>
                </a:lnTo>
                <a:lnTo>
                  <a:pt x="3424428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106418" y="3614102"/>
            <a:ext cx="4089400" cy="76200"/>
          </a:xfrm>
          <a:custGeom>
            <a:avLst/>
            <a:gdLst/>
            <a:ahLst/>
            <a:cxnLst/>
            <a:rect l="l" t="t" r="r" b="b"/>
            <a:pathLst>
              <a:path w="4089400" h="76200">
                <a:moveTo>
                  <a:pt x="4050792" y="0"/>
                </a:moveTo>
                <a:lnTo>
                  <a:pt x="4035837" y="2952"/>
                </a:lnTo>
                <a:lnTo>
                  <a:pt x="4023740" y="11049"/>
                </a:lnTo>
                <a:lnTo>
                  <a:pt x="4015644" y="23145"/>
                </a:lnTo>
                <a:lnTo>
                  <a:pt x="4012692" y="38100"/>
                </a:lnTo>
                <a:lnTo>
                  <a:pt x="4015644" y="53054"/>
                </a:lnTo>
                <a:lnTo>
                  <a:pt x="4023741" y="65150"/>
                </a:lnTo>
                <a:lnTo>
                  <a:pt x="4035837" y="73247"/>
                </a:lnTo>
                <a:lnTo>
                  <a:pt x="4050792" y="76200"/>
                </a:lnTo>
                <a:lnTo>
                  <a:pt x="4065103" y="73247"/>
                </a:lnTo>
                <a:lnTo>
                  <a:pt x="4077271" y="65150"/>
                </a:lnTo>
                <a:lnTo>
                  <a:pt x="4085724" y="53054"/>
                </a:lnTo>
                <a:lnTo>
                  <a:pt x="4087600" y="44195"/>
                </a:lnTo>
                <a:lnTo>
                  <a:pt x="4050792" y="44195"/>
                </a:lnTo>
                <a:lnTo>
                  <a:pt x="4050792" y="32003"/>
                </a:lnTo>
                <a:lnTo>
                  <a:pt x="4087600" y="32003"/>
                </a:lnTo>
                <a:lnTo>
                  <a:pt x="4085724" y="23145"/>
                </a:lnTo>
                <a:lnTo>
                  <a:pt x="4077271" y="11048"/>
                </a:lnTo>
                <a:lnTo>
                  <a:pt x="4065103" y="2952"/>
                </a:lnTo>
                <a:lnTo>
                  <a:pt x="4050792" y="0"/>
                </a:lnTo>
                <a:close/>
              </a:path>
              <a:path w="4089400" h="76200">
                <a:moveTo>
                  <a:pt x="4013895" y="32003"/>
                </a:moveTo>
                <a:lnTo>
                  <a:pt x="0" y="32003"/>
                </a:lnTo>
                <a:lnTo>
                  <a:pt x="0" y="44195"/>
                </a:lnTo>
                <a:lnTo>
                  <a:pt x="4013895" y="44195"/>
                </a:lnTo>
                <a:lnTo>
                  <a:pt x="4012692" y="38100"/>
                </a:lnTo>
                <a:lnTo>
                  <a:pt x="4013895" y="32003"/>
                </a:lnTo>
                <a:close/>
              </a:path>
              <a:path w="4089400" h="76200">
                <a:moveTo>
                  <a:pt x="4087600" y="32003"/>
                </a:moveTo>
                <a:lnTo>
                  <a:pt x="4050792" y="32003"/>
                </a:lnTo>
                <a:lnTo>
                  <a:pt x="4050792" y="44195"/>
                </a:lnTo>
                <a:lnTo>
                  <a:pt x="4087600" y="44195"/>
                </a:lnTo>
                <a:lnTo>
                  <a:pt x="4088892" y="38100"/>
                </a:lnTo>
                <a:lnTo>
                  <a:pt x="4087600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094350" y="2356484"/>
            <a:ext cx="4089400" cy="76200"/>
          </a:xfrm>
          <a:custGeom>
            <a:avLst/>
            <a:gdLst/>
            <a:ahLst/>
            <a:cxnLst/>
            <a:rect l="l" t="t" r="r" b="b"/>
            <a:pathLst>
              <a:path w="4089400" h="76200">
                <a:moveTo>
                  <a:pt x="4087278" y="30479"/>
                </a:moveTo>
                <a:lnTo>
                  <a:pt x="4050792" y="30479"/>
                </a:lnTo>
                <a:lnTo>
                  <a:pt x="4050792" y="44195"/>
                </a:lnTo>
                <a:lnTo>
                  <a:pt x="4013949" y="44195"/>
                </a:lnTo>
                <a:lnTo>
                  <a:pt x="4015644" y="52411"/>
                </a:lnTo>
                <a:lnTo>
                  <a:pt x="4023741" y="64579"/>
                </a:lnTo>
                <a:lnTo>
                  <a:pt x="4035837" y="73032"/>
                </a:lnTo>
                <a:lnTo>
                  <a:pt x="4050792" y="76200"/>
                </a:lnTo>
                <a:lnTo>
                  <a:pt x="4065103" y="73032"/>
                </a:lnTo>
                <a:lnTo>
                  <a:pt x="4077271" y="64579"/>
                </a:lnTo>
                <a:lnTo>
                  <a:pt x="4085724" y="52411"/>
                </a:lnTo>
                <a:lnTo>
                  <a:pt x="4087542" y="44195"/>
                </a:lnTo>
                <a:lnTo>
                  <a:pt x="4050792" y="44195"/>
                </a:lnTo>
                <a:lnTo>
                  <a:pt x="4087544" y="44188"/>
                </a:lnTo>
                <a:lnTo>
                  <a:pt x="4088892" y="38100"/>
                </a:lnTo>
                <a:lnTo>
                  <a:pt x="4087278" y="30479"/>
                </a:lnTo>
                <a:close/>
              </a:path>
              <a:path w="4089400" h="76200">
                <a:moveTo>
                  <a:pt x="4050792" y="0"/>
                </a:moveTo>
                <a:lnTo>
                  <a:pt x="4035837" y="2952"/>
                </a:lnTo>
                <a:lnTo>
                  <a:pt x="4023740" y="11049"/>
                </a:lnTo>
                <a:lnTo>
                  <a:pt x="4015644" y="23145"/>
                </a:lnTo>
                <a:lnTo>
                  <a:pt x="4012692" y="38100"/>
                </a:lnTo>
                <a:lnTo>
                  <a:pt x="4013948" y="44188"/>
                </a:lnTo>
                <a:lnTo>
                  <a:pt x="4050792" y="44195"/>
                </a:lnTo>
                <a:lnTo>
                  <a:pt x="4050792" y="30479"/>
                </a:lnTo>
                <a:lnTo>
                  <a:pt x="4087278" y="30479"/>
                </a:lnTo>
                <a:lnTo>
                  <a:pt x="4085724" y="23145"/>
                </a:lnTo>
                <a:lnTo>
                  <a:pt x="4077271" y="11049"/>
                </a:lnTo>
                <a:lnTo>
                  <a:pt x="4065103" y="2952"/>
                </a:lnTo>
                <a:lnTo>
                  <a:pt x="4050792" y="0"/>
                </a:lnTo>
                <a:close/>
              </a:path>
              <a:path w="4089400" h="76200">
                <a:moveTo>
                  <a:pt x="4014196" y="30479"/>
                </a:moveTo>
                <a:lnTo>
                  <a:pt x="0" y="30479"/>
                </a:lnTo>
                <a:lnTo>
                  <a:pt x="0" y="43365"/>
                </a:lnTo>
                <a:lnTo>
                  <a:pt x="4013948" y="44188"/>
                </a:lnTo>
                <a:lnTo>
                  <a:pt x="4012692" y="38100"/>
                </a:lnTo>
                <a:lnTo>
                  <a:pt x="4014196" y="30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body" idx="1"/>
          </p:nvPr>
        </p:nvSpPr>
        <p:spPr>
          <a:xfrm>
            <a:off x="733044" y="1375983"/>
            <a:ext cx="10590629" cy="3695266"/>
          </a:xfrm>
          <a:prstGeom prst="rect">
            <a:avLst/>
          </a:prstGeom>
        </p:spPr>
        <p:txBody>
          <a:bodyPr vert="horz" wrap="square" lIns="0" tIns="164488" rIns="0" bIns="0" rtlCol="0">
            <a:spAutoFit/>
          </a:bodyPr>
          <a:lstStyle/>
          <a:p>
            <a:pPr marL="2149475">
              <a:lnSpc>
                <a:spcPct val="100000"/>
              </a:lnSpc>
            </a:pPr>
            <a:r>
              <a:rPr dirty="0">
                <a:solidFill>
                  <a:srgbClr val="C00000"/>
                </a:solidFill>
              </a:rPr>
              <a:t>概况</a:t>
            </a:r>
          </a:p>
          <a:p>
            <a:pPr marL="2149475">
              <a:lnSpc>
                <a:spcPct val="100000"/>
              </a:lnSpc>
              <a:spcBef>
                <a:spcPts val="45"/>
              </a:spcBef>
            </a:pPr>
            <a:r>
              <a:rPr sz="2400" dirty="0" smtClean="0">
                <a:solidFill>
                  <a:srgbClr val="C00000"/>
                </a:solidFill>
                <a:latin typeface="Arial"/>
                <a:cs typeface="Arial"/>
              </a:rPr>
              <a:t>Overview</a:t>
            </a:r>
            <a:endParaRPr lang="en-US" sz="1050" dirty="0" smtClean="0">
              <a:solidFill>
                <a:srgbClr val="C00000"/>
              </a:solidFill>
              <a:latin typeface="Arial"/>
              <a:cs typeface="Arial"/>
            </a:endParaRPr>
          </a:p>
          <a:p>
            <a:pPr marL="2097405">
              <a:lnSpc>
                <a:spcPct val="100000"/>
              </a:lnSpc>
              <a:spcBef>
                <a:spcPts val="45"/>
              </a:spcBef>
            </a:pPr>
            <a:endParaRPr lang="en-US" sz="1050" dirty="0">
              <a:solidFill>
                <a:srgbClr val="C00000"/>
              </a:solidFill>
              <a:latin typeface="Arial"/>
              <a:cs typeface="Arial"/>
            </a:endParaRPr>
          </a:p>
          <a:p>
            <a:pPr marL="2097405">
              <a:lnSpc>
                <a:spcPct val="100000"/>
              </a:lnSpc>
              <a:spcBef>
                <a:spcPts val="45"/>
              </a:spcBef>
            </a:pPr>
            <a:endParaRPr sz="1000" dirty="0">
              <a:latin typeface="Arial"/>
              <a:cs typeface="Arial"/>
            </a:endParaRPr>
          </a:p>
          <a:p>
            <a:pPr marL="2149475">
              <a:lnSpc>
                <a:spcPct val="100000"/>
              </a:lnSpc>
              <a:spcBef>
                <a:spcPts val="1310"/>
              </a:spcBef>
            </a:pPr>
            <a:r>
              <a:rPr dirty="0"/>
              <a:t>国际合作</a:t>
            </a:r>
          </a:p>
          <a:p>
            <a:pPr marL="2198688" indent="-49213">
              <a:lnSpc>
                <a:spcPct val="100000"/>
              </a:lnSpc>
              <a:spcBef>
                <a:spcPts val="45"/>
              </a:spcBef>
            </a:pPr>
            <a:r>
              <a:rPr sz="2400" dirty="0">
                <a:latin typeface="Arial"/>
                <a:cs typeface="Arial"/>
              </a:rPr>
              <a:t>International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5" dirty="0" smtClean="0">
                <a:latin typeface="Arial"/>
                <a:cs typeface="Arial"/>
              </a:rPr>
              <a:t>cooperation</a:t>
            </a:r>
            <a:endParaRPr lang="en-US" sz="1000" spc="-5" dirty="0" smtClean="0">
              <a:latin typeface="Arial"/>
              <a:cs typeface="Arial"/>
            </a:endParaRPr>
          </a:p>
          <a:p>
            <a:pPr marL="2149475">
              <a:lnSpc>
                <a:spcPct val="100000"/>
              </a:lnSpc>
              <a:spcBef>
                <a:spcPts val="1800"/>
              </a:spcBef>
            </a:pPr>
            <a:r>
              <a:rPr dirty="0" smtClean="0"/>
              <a:t>食品安全计量及相关标准物质研发培训</a:t>
            </a:r>
          </a:p>
          <a:p>
            <a:pPr marL="2149475" marR="5080">
              <a:lnSpc>
                <a:spcPct val="100000"/>
              </a:lnSpc>
              <a:spcBef>
                <a:spcPts val="45"/>
              </a:spcBef>
            </a:pPr>
            <a:r>
              <a:rPr sz="2400" spc="-20" dirty="0" smtClean="0">
                <a:latin typeface="Arial"/>
                <a:cs typeface="Arial"/>
              </a:rPr>
              <a:t>Training </a:t>
            </a:r>
            <a:r>
              <a:rPr sz="2400" dirty="0" smtClean="0">
                <a:latin typeface="Arial"/>
                <a:cs typeface="Arial"/>
              </a:rPr>
              <a:t>on food </a:t>
            </a:r>
            <a:r>
              <a:rPr sz="2400" spc="-5" dirty="0" smtClean="0">
                <a:latin typeface="Arial"/>
                <a:cs typeface="Arial"/>
              </a:rPr>
              <a:t>safe</a:t>
            </a:r>
            <a:r>
              <a:rPr lang="en-US" altLang="zh-CN" sz="2400" spc="-5" dirty="0" smtClean="0">
                <a:latin typeface="Arial"/>
                <a:cs typeface="Arial"/>
              </a:rPr>
              <a:t>t</a:t>
            </a:r>
            <a:r>
              <a:rPr sz="2400" spc="-5" dirty="0" smtClean="0">
                <a:latin typeface="Arial"/>
                <a:cs typeface="Arial"/>
              </a:rPr>
              <a:t>y measurement </a:t>
            </a:r>
            <a:r>
              <a:rPr sz="2400" dirty="0" smtClean="0">
                <a:latin typeface="Arial"/>
                <a:cs typeface="Arial"/>
              </a:rPr>
              <a:t>and </a:t>
            </a:r>
            <a:endParaRPr lang="en-US" sz="2400" dirty="0" smtClean="0">
              <a:latin typeface="Arial"/>
              <a:cs typeface="Arial"/>
            </a:endParaRPr>
          </a:p>
          <a:p>
            <a:pPr marL="2149475" marR="5080">
              <a:lnSpc>
                <a:spcPct val="100000"/>
              </a:lnSpc>
              <a:spcBef>
                <a:spcPts val="45"/>
              </a:spcBef>
            </a:pPr>
            <a:r>
              <a:rPr sz="2400" spc="-5" dirty="0" smtClean="0">
                <a:latin typeface="Arial"/>
                <a:cs typeface="Arial"/>
              </a:rPr>
              <a:t>development </a:t>
            </a:r>
            <a:r>
              <a:rPr sz="2400" dirty="0">
                <a:latin typeface="Arial"/>
                <a:cs typeface="Arial"/>
              </a:rPr>
              <a:t>of </a:t>
            </a:r>
            <a:r>
              <a:rPr lang="en-US" sz="2400" spc="-75" dirty="0" smtClean="0">
                <a:latin typeface="Arial"/>
                <a:cs typeface="Arial"/>
              </a:rPr>
              <a:t>C</a:t>
            </a:r>
            <a:r>
              <a:rPr sz="2400" spc="-5" dirty="0" smtClean="0">
                <a:latin typeface="Arial"/>
                <a:cs typeface="Arial"/>
              </a:rPr>
              <a:t>RMs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094224" y="5058156"/>
            <a:ext cx="4089400" cy="76200"/>
          </a:xfrm>
          <a:custGeom>
            <a:avLst/>
            <a:gdLst/>
            <a:ahLst/>
            <a:cxnLst/>
            <a:rect l="l" t="t" r="r" b="b"/>
            <a:pathLst>
              <a:path w="4089400" h="76200">
                <a:moveTo>
                  <a:pt x="4050792" y="0"/>
                </a:moveTo>
                <a:lnTo>
                  <a:pt x="4035837" y="2952"/>
                </a:lnTo>
                <a:lnTo>
                  <a:pt x="4023740" y="11049"/>
                </a:lnTo>
                <a:lnTo>
                  <a:pt x="4015644" y="23145"/>
                </a:lnTo>
                <a:lnTo>
                  <a:pt x="4012692" y="38100"/>
                </a:lnTo>
                <a:lnTo>
                  <a:pt x="4015644" y="53054"/>
                </a:lnTo>
                <a:lnTo>
                  <a:pt x="4023741" y="65151"/>
                </a:lnTo>
                <a:lnTo>
                  <a:pt x="4035837" y="73247"/>
                </a:lnTo>
                <a:lnTo>
                  <a:pt x="4050792" y="76200"/>
                </a:lnTo>
                <a:lnTo>
                  <a:pt x="4065103" y="73247"/>
                </a:lnTo>
                <a:lnTo>
                  <a:pt x="4077271" y="65150"/>
                </a:lnTo>
                <a:lnTo>
                  <a:pt x="4085724" y="53054"/>
                </a:lnTo>
                <a:lnTo>
                  <a:pt x="4087600" y="44195"/>
                </a:lnTo>
                <a:lnTo>
                  <a:pt x="4050792" y="44195"/>
                </a:lnTo>
                <a:lnTo>
                  <a:pt x="4050792" y="32003"/>
                </a:lnTo>
                <a:lnTo>
                  <a:pt x="4087600" y="32003"/>
                </a:lnTo>
                <a:lnTo>
                  <a:pt x="4085724" y="23145"/>
                </a:lnTo>
                <a:lnTo>
                  <a:pt x="4077271" y="11048"/>
                </a:lnTo>
                <a:lnTo>
                  <a:pt x="4065103" y="2952"/>
                </a:lnTo>
                <a:lnTo>
                  <a:pt x="4050792" y="0"/>
                </a:lnTo>
                <a:close/>
              </a:path>
              <a:path w="4089400" h="76200">
                <a:moveTo>
                  <a:pt x="4013895" y="32003"/>
                </a:moveTo>
                <a:lnTo>
                  <a:pt x="0" y="32003"/>
                </a:lnTo>
                <a:lnTo>
                  <a:pt x="0" y="44195"/>
                </a:lnTo>
                <a:lnTo>
                  <a:pt x="4013895" y="44195"/>
                </a:lnTo>
                <a:lnTo>
                  <a:pt x="4012692" y="38100"/>
                </a:lnTo>
                <a:lnTo>
                  <a:pt x="4013895" y="32003"/>
                </a:lnTo>
                <a:close/>
              </a:path>
              <a:path w="4089400" h="76200">
                <a:moveTo>
                  <a:pt x="4087600" y="32003"/>
                </a:moveTo>
                <a:lnTo>
                  <a:pt x="4050792" y="32003"/>
                </a:lnTo>
                <a:lnTo>
                  <a:pt x="4050792" y="44195"/>
                </a:lnTo>
                <a:lnTo>
                  <a:pt x="4087600" y="44195"/>
                </a:lnTo>
                <a:lnTo>
                  <a:pt x="4088892" y="38100"/>
                </a:lnTo>
                <a:lnTo>
                  <a:pt x="4087600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199098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419100" y="993647"/>
            <a:ext cx="5675630" cy="1292860"/>
          </a:xfrm>
          <a:custGeom>
            <a:avLst/>
            <a:gdLst/>
            <a:ahLst/>
            <a:cxnLst/>
            <a:rect l="l" t="t" r="r" b="b"/>
            <a:pathLst>
              <a:path w="5675630" h="1292860">
                <a:moveTo>
                  <a:pt x="5285232" y="0"/>
                </a:moveTo>
                <a:lnTo>
                  <a:pt x="426719" y="0"/>
                </a:lnTo>
                <a:lnTo>
                  <a:pt x="403859" y="1524"/>
                </a:lnTo>
                <a:lnTo>
                  <a:pt x="358140" y="9143"/>
                </a:lnTo>
                <a:lnTo>
                  <a:pt x="315468" y="19812"/>
                </a:lnTo>
                <a:lnTo>
                  <a:pt x="274320" y="35051"/>
                </a:lnTo>
                <a:lnTo>
                  <a:pt x="234695" y="53339"/>
                </a:lnTo>
                <a:lnTo>
                  <a:pt x="216408" y="65531"/>
                </a:lnTo>
                <a:lnTo>
                  <a:pt x="198120" y="76200"/>
                </a:lnTo>
                <a:lnTo>
                  <a:pt x="181356" y="88391"/>
                </a:lnTo>
                <a:lnTo>
                  <a:pt x="163068" y="102107"/>
                </a:lnTo>
                <a:lnTo>
                  <a:pt x="147828" y="117348"/>
                </a:lnTo>
                <a:lnTo>
                  <a:pt x="131064" y="131063"/>
                </a:lnTo>
                <a:lnTo>
                  <a:pt x="117348" y="147827"/>
                </a:lnTo>
                <a:lnTo>
                  <a:pt x="102107" y="163067"/>
                </a:lnTo>
                <a:lnTo>
                  <a:pt x="89915" y="179831"/>
                </a:lnTo>
                <a:lnTo>
                  <a:pt x="65531" y="216407"/>
                </a:lnTo>
                <a:lnTo>
                  <a:pt x="44195" y="254507"/>
                </a:lnTo>
                <a:lnTo>
                  <a:pt x="27431" y="294131"/>
                </a:lnTo>
                <a:lnTo>
                  <a:pt x="13715" y="336803"/>
                </a:lnTo>
                <a:lnTo>
                  <a:pt x="3048" y="403860"/>
                </a:lnTo>
                <a:lnTo>
                  <a:pt x="0" y="449579"/>
                </a:lnTo>
                <a:lnTo>
                  <a:pt x="0" y="1292352"/>
                </a:lnTo>
                <a:lnTo>
                  <a:pt x="25907" y="1292352"/>
                </a:lnTo>
                <a:lnTo>
                  <a:pt x="25907" y="426719"/>
                </a:lnTo>
                <a:lnTo>
                  <a:pt x="27431" y="405384"/>
                </a:lnTo>
                <a:lnTo>
                  <a:pt x="35051" y="362712"/>
                </a:lnTo>
                <a:lnTo>
                  <a:pt x="44195" y="323088"/>
                </a:lnTo>
                <a:lnTo>
                  <a:pt x="59436" y="283463"/>
                </a:lnTo>
                <a:lnTo>
                  <a:pt x="77723" y="246887"/>
                </a:lnTo>
                <a:lnTo>
                  <a:pt x="86868" y="228600"/>
                </a:lnTo>
                <a:lnTo>
                  <a:pt x="99059" y="211836"/>
                </a:lnTo>
                <a:lnTo>
                  <a:pt x="109728" y="195072"/>
                </a:lnTo>
                <a:lnTo>
                  <a:pt x="123443" y="179831"/>
                </a:lnTo>
                <a:lnTo>
                  <a:pt x="135636" y="163067"/>
                </a:lnTo>
                <a:lnTo>
                  <a:pt x="150876" y="149351"/>
                </a:lnTo>
                <a:lnTo>
                  <a:pt x="164592" y="135636"/>
                </a:lnTo>
                <a:lnTo>
                  <a:pt x="213359" y="97536"/>
                </a:lnTo>
                <a:lnTo>
                  <a:pt x="248412" y="76200"/>
                </a:lnTo>
                <a:lnTo>
                  <a:pt x="284988" y="57912"/>
                </a:lnTo>
                <a:lnTo>
                  <a:pt x="344423" y="38100"/>
                </a:lnTo>
                <a:lnTo>
                  <a:pt x="406908" y="27431"/>
                </a:lnTo>
                <a:lnTo>
                  <a:pt x="449580" y="24384"/>
                </a:lnTo>
                <a:lnTo>
                  <a:pt x="5407761" y="24384"/>
                </a:lnTo>
                <a:lnTo>
                  <a:pt x="5394960" y="19812"/>
                </a:lnTo>
                <a:lnTo>
                  <a:pt x="5373624" y="13715"/>
                </a:lnTo>
                <a:lnTo>
                  <a:pt x="5352288" y="9143"/>
                </a:lnTo>
                <a:lnTo>
                  <a:pt x="5329428" y="4572"/>
                </a:lnTo>
                <a:lnTo>
                  <a:pt x="5308092" y="1524"/>
                </a:lnTo>
                <a:lnTo>
                  <a:pt x="5285232" y="0"/>
                </a:lnTo>
                <a:close/>
              </a:path>
              <a:path w="5675630" h="1292860">
                <a:moveTo>
                  <a:pt x="5407761" y="24384"/>
                </a:moveTo>
                <a:lnTo>
                  <a:pt x="5262372" y="24384"/>
                </a:lnTo>
                <a:lnTo>
                  <a:pt x="5305044" y="27431"/>
                </a:lnTo>
                <a:lnTo>
                  <a:pt x="5347716" y="33527"/>
                </a:lnTo>
                <a:lnTo>
                  <a:pt x="5388864" y="44196"/>
                </a:lnTo>
                <a:lnTo>
                  <a:pt x="5426964" y="57912"/>
                </a:lnTo>
                <a:lnTo>
                  <a:pt x="5463540" y="76200"/>
                </a:lnTo>
                <a:lnTo>
                  <a:pt x="5498592" y="97536"/>
                </a:lnTo>
                <a:lnTo>
                  <a:pt x="5532120" y="121919"/>
                </a:lnTo>
                <a:lnTo>
                  <a:pt x="5562600" y="149351"/>
                </a:lnTo>
                <a:lnTo>
                  <a:pt x="5588508" y="179831"/>
                </a:lnTo>
                <a:lnTo>
                  <a:pt x="5602224" y="195072"/>
                </a:lnTo>
                <a:lnTo>
                  <a:pt x="5625084" y="230124"/>
                </a:lnTo>
                <a:lnTo>
                  <a:pt x="5643372" y="265175"/>
                </a:lnTo>
                <a:lnTo>
                  <a:pt x="5660136" y="303275"/>
                </a:lnTo>
                <a:lnTo>
                  <a:pt x="5672328" y="342900"/>
                </a:lnTo>
                <a:lnTo>
                  <a:pt x="5675376" y="357124"/>
                </a:lnTo>
                <a:lnTo>
                  <a:pt x="5675376" y="274319"/>
                </a:lnTo>
                <a:lnTo>
                  <a:pt x="5657088" y="234696"/>
                </a:lnTo>
                <a:lnTo>
                  <a:pt x="5622036" y="179831"/>
                </a:lnTo>
                <a:lnTo>
                  <a:pt x="5594604" y="146303"/>
                </a:lnTo>
                <a:lnTo>
                  <a:pt x="5564124" y="115824"/>
                </a:lnTo>
                <a:lnTo>
                  <a:pt x="5530596" y="88391"/>
                </a:lnTo>
                <a:lnTo>
                  <a:pt x="5494020" y="64007"/>
                </a:lnTo>
                <a:lnTo>
                  <a:pt x="5436108" y="35051"/>
                </a:lnTo>
                <a:lnTo>
                  <a:pt x="5416296" y="27431"/>
                </a:lnTo>
                <a:lnTo>
                  <a:pt x="5407761" y="24384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742944" y="1862327"/>
            <a:ext cx="2264664" cy="4236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7763" y="3706367"/>
            <a:ext cx="5697220" cy="866140"/>
          </a:xfrm>
          <a:custGeom>
            <a:avLst/>
            <a:gdLst/>
            <a:ahLst/>
            <a:cxnLst/>
            <a:rect l="l" t="t" r="r" b="b"/>
            <a:pathLst>
              <a:path w="5697220" h="866139">
                <a:moveTo>
                  <a:pt x="5242560" y="0"/>
                </a:moveTo>
                <a:lnTo>
                  <a:pt x="467867" y="0"/>
                </a:lnTo>
                <a:lnTo>
                  <a:pt x="441960" y="1523"/>
                </a:lnTo>
                <a:lnTo>
                  <a:pt x="393192" y="9143"/>
                </a:lnTo>
                <a:lnTo>
                  <a:pt x="345948" y="21335"/>
                </a:lnTo>
                <a:lnTo>
                  <a:pt x="300228" y="38099"/>
                </a:lnTo>
                <a:lnTo>
                  <a:pt x="257556" y="59435"/>
                </a:lnTo>
                <a:lnTo>
                  <a:pt x="217931" y="83819"/>
                </a:lnTo>
                <a:lnTo>
                  <a:pt x="161544" y="128015"/>
                </a:lnTo>
                <a:lnTo>
                  <a:pt x="128015" y="161543"/>
                </a:lnTo>
                <a:lnTo>
                  <a:pt x="97536" y="198119"/>
                </a:lnTo>
                <a:lnTo>
                  <a:pt x="71628" y="237743"/>
                </a:lnTo>
                <a:lnTo>
                  <a:pt x="59436" y="257555"/>
                </a:lnTo>
                <a:lnTo>
                  <a:pt x="38100" y="300227"/>
                </a:lnTo>
                <a:lnTo>
                  <a:pt x="15240" y="368807"/>
                </a:lnTo>
                <a:lnTo>
                  <a:pt x="6096" y="417575"/>
                </a:lnTo>
                <a:lnTo>
                  <a:pt x="1428" y="469391"/>
                </a:lnTo>
                <a:lnTo>
                  <a:pt x="0" y="492251"/>
                </a:lnTo>
                <a:lnTo>
                  <a:pt x="0" y="865631"/>
                </a:lnTo>
                <a:lnTo>
                  <a:pt x="25907" y="865631"/>
                </a:lnTo>
                <a:lnTo>
                  <a:pt x="25907" y="467867"/>
                </a:lnTo>
                <a:lnTo>
                  <a:pt x="27431" y="445007"/>
                </a:lnTo>
                <a:lnTo>
                  <a:pt x="30479" y="420623"/>
                </a:lnTo>
                <a:lnTo>
                  <a:pt x="39623" y="374903"/>
                </a:lnTo>
                <a:lnTo>
                  <a:pt x="47243" y="353567"/>
                </a:lnTo>
                <a:lnTo>
                  <a:pt x="53340" y="330707"/>
                </a:lnTo>
                <a:lnTo>
                  <a:pt x="62484" y="310895"/>
                </a:lnTo>
                <a:lnTo>
                  <a:pt x="71628" y="289559"/>
                </a:lnTo>
                <a:lnTo>
                  <a:pt x="92964" y="249935"/>
                </a:lnTo>
                <a:lnTo>
                  <a:pt x="118872" y="211835"/>
                </a:lnTo>
                <a:lnTo>
                  <a:pt x="163067" y="161543"/>
                </a:lnTo>
                <a:lnTo>
                  <a:pt x="196595" y="131063"/>
                </a:lnTo>
                <a:lnTo>
                  <a:pt x="231648" y="105155"/>
                </a:lnTo>
                <a:lnTo>
                  <a:pt x="251459" y="92963"/>
                </a:lnTo>
                <a:lnTo>
                  <a:pt x="269748" y="80771"/>
                </a:lnTo>
                <a:lnTo>
                  <a:pt x="291084" y="71627"/>
                </a:lnTo>
                <a:lnTo>
                  <a:pt x="310895" y="60959"/>
                </a:lnTo>
                <a:lnTo>
                  <a:pt x="353567" y="45719"/>
                </a:lnTo>
                <a:lnTo>
                  <a:pt x="376428" y="39623"/>
                </a:lnTo>
                <a:lnTo>
                  <a:pt x="422148" y="30479"/>
                </a:lnTo>
                <a:lnTo>
                  <a:pt x="445008" y="27431"/>
                </a:lnTo>
                <a:lnTo>
                  <a:pt x="493776" y="24383"/>
                </a:lnTo>
                <a:lnTo>
                  <a:pt x="5373623" y="24383"/>
                </a:lnTo>
                <a:lnTo>
                  <a:pt x="5364480" y="21335"/>
                </a:lnTo>
                <a:lnTo>
                  <a:pt x="5341620" y="15239"/>
                </a:lnTo>
                <a:lnTo>
                  <a:pt x="5317236" y="9143"/>
                </a:lnTo>
                <a:lnTo>
                  <a:pt x="5292852" y="4571"/>
                </a:lnTo>
                <a:lnTo>
                  <a:pt x="5268468" y="1523"/>
                </a:lnTo>
                <a:lnTo>
                  <a:pt x="5242560" y="0"/>
                </a:lnTo>
                <a:close/>
              </a:path>
              <a:path w="5697220" h="866139">
                <a:moveTo>
                  <a:pt x="5373623" y="24383"/>
                </a:moveTo>
                <a:lnTo>
                  <a:pt x="5218176" y="24383"/>
                </a:lnTo>
                <a:lnTo>
                  <a:pt x="5265420" y="27431"/>
                </a:lnTo>
                <a:lnTo>
                  <a:pt x="5289804" y="30479"/>
                </a:lnTo>
                <a:lnTo>
                  <a:pt x="5335524" y="39623"/>
                </a:lnTo>
                <a:lnTo>
                  <a:pt x="5356860" y="45719"/>
                </a:lnTo>
                <a:lnTo>
                  <a:pt x="5379720" y="53339"/>
                </a:lnTo>
                <a:lnTo>
                  <a:pt x="5399532" y="62483"/>
                </a:lnTo>
                <a:lnTo>
                  <a:pt x="5420868" y="71627"/>
                </a:lnTo>
                <a:lnTo>
                  <a:pt x="5440680" y="80771"/>
                </a:lnTo>
                <a:lnTo>
                  <a:pt x="5480304" y="105155"/>
                </a:lnTo>
                <a:lnTo>
                  <a:pt x="5498592" y="117347"/>
                </a:lnTo>
                <a:lnTo>
                  <a:pt x="5515356" y="132587"/>
                </a:lnTo>
                <a:lnTo>
                  <a:pt x="5532120" y="146303"/>
                </a:lnTo>
                <a:lnTo>
                  <a:pt x="5579364" y="195071"/>
                </a:lnTo>
                <a:lnTo>
                  <a:pt x="5617464" y="249935"/>
                </a:lnTo>
                <a:lnTo>
                  <a:pt x="5638800" y="289559"/>
                </a:lnTo>
                <a:lnTo>
                  <a:pt x="5649468" y="310895"/>
                </a:lnTo>
                <a:lnTo>
                  <a:pt x="5664708" y="353567"/>
                </a:lnTo>
                <a:lnTo>
                  <a:pt x="5675376" y="397763"/>
                </a:lnTo>
                <a:lnTo>
                  <a:pt x="5682996" y="445007"/>
                </a:lnTo>
                <a:lnTo>
                  <a:pt x="5684520" y="469391"/>
                </a:lnTo>
                <a:lnTo>
                  <a:pt x="5686044" y="492251"/>
                </a:lnTo>
                <a:lnTo>
                  <a:pt x="5686044" y="865631"/>
                </a:lnTo>
                <a:lnTo>
                  <a:pt x="5696712" y="865631"/>
                </a:lnTo>
                <a:lnTo>
                  <a:pt x="5696712" y="374903"/>
                </a:lnTo>
                <a:lnTo>
                  <a:pt x="5695188" y="368807"/>
                </a:lnTo>
                <a:lnTo>
                  <a:pt x="5681472" y="323087"/>
                </a:lnTo>
                <a:lnTo>
                  <a:pt x="5650992" y="257555"/>
                </a:lnTo>
                <a:lnTo>
                  <a:pt x="5626608" y="216407"/>
                </a:lnTo>
                <a:lnTo>
                  <a:pt x="5597652" y="178307"/>
                </a:lnTo>
                <a:lnTo>
                  <a:pt x="5565648" y="143255"/>
                </a:lnTo>
                <a:lnTo>
                  <a:pt x="5530596" y="111251"/>
                </a:lnTo>
                <a:lnTo>
                  <a:pt x="5494020" y="83819"/>
                </a:lnTo>
                <a:lnTo>
                  <a:pt x="5452872" y="59435"/>
                </a:lnTo>
                <a:lnTo>
                  <a:pt x="5410200" y="38099"/>
                </a:lnTo>
                <a:lnTo>
                  <a:pt x="5387340" y="28955"/>
                </a:lnTo>
                <a:lnTo>
                  <a:pt x="5373623" y="24383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9100" y="2286000"/>
            <a:ext cx="5675630" cy="1351915"/>
          </a:xfrm>
          <a:custGeom>
            <a:avLst/>
            <a:gdLst/>
            <a:ahLst/>
            <a:cxnLst/>
            <a:rect l="l" t="t" r="r" b="b"/>
            <a:pathLst>
              <a:path w="5675630" h="1351914">
                <a:moveTo>
                  <a:pt x="25907" y="0"/>
                </a:moveTo>
                <a:lnTo>
                  <a:pt x="0" y="0"/>
                </a:lnTo>
                <a:lnTo>
                  <a:pt x="0" y="902208"/>
                </a:lnTo>
                <a:lnTo>
                  <a:pt x="3048" y="947927"/>
                </a:lnTo>
                <a:lnTo>
                  <a:pt x="9143" y="993648"/>
                </a:lnTo>
                <a:lnTo>
                  <a:pt x="27431" y="1057655"/>
                </a:lnTo>
                <a:lnTo>
                  <a:pt x="36576" y="1077467"/>
                </a:lnTo>
                <a:lnTo>
                  <a:pt x="44195" y="1097279"/>
                </a:lnTo>
                <a:lnTo>
                  <a:pt x="65531" y="1135379"/>
                </a:lnTo>
                <a:lnTo>
                  <a:pt x="89915" y="1170432"/>
                </a:lnTo>
                <a:lnTo>
                  <a:pt x="117348" y="1203960"/>
                </a:lnTo>
                <a:lnTo>
                  <a:pt x="164592" y="1249679"/>
                </a:lnTo>
                <a:lnTo>
                  <a:pt x="198120" y="1274064"/>
                </a:lnTo>
                <a:lnTo>
                  <a:pt x="236220" y="1296924"/>
                </a:lnTo>
                <a:lnTo>
                  <a:pt x="254508" y="1307591"/>
                </a:lnTo>
                <a:lnTo>
                  <a:pt x="316992" y="1331976"/>
                </a:lnTo>
                <a:lnTo>
                  <a:pt x="359664" y="1342644"/>
                </a:lnTo>
                <a:lnTo>
                  <a:pt x="403859" y="1348739"/>
                </a:lnTo>
                <a:lnTo>
                  <a:pt x="449580" y="1351788"/>
                </a:lnTo>
                <a:lnTo>
                  <a:pt x="5262372" y="1351788"/>
                </a:lnTo>
                <a:lnTo>
                  <a:pt x="5308092" y="1348739"/>
                </a:lnTo>
                <a:lnTo>
                  <a:pt x="5352288" y="1342644"/>
                </a:lnTo>
                <a:lnTo>
                  <a:pt x="5396484" y="1330452"/>
                </a:lnTo>
                <a:lnTo>
                  <a:pt x="5411343" y="1325880"/>
                </a:lnTo>
                <a:lnTo>
                  <a:pt x="426719" y="1325880"/>
                </a:lnTo>
                <a:lnTo>
                  <a:pt x="405384" y="1324356"/>
                </a:lnTo>
                <a:lnTo>
                  <a:pt x="384048" y="1321308"/>
                </a:lnTo>
                <a:lnTo>
                  <a:pt x="364236" y="1316736"/>
                </a:lnTo>
                <a:lnTo>
                  <a:pt x="342900" y="1312164"/>
                </a:lnTo>
                <a:lnTo>
                  <a:pt x="323088" y="1307591"/>
                </a:lnTo>
                <a:lnTo>
                  <a:pt x="303276" y="1299972"/>
                </a:lnTo>
                <a:lnTo>
                  <a:pt x="284988" y="1292352"/>
                </a:lnTo>
                <a:lnTo>
                  <a:pt x="265176" y="1284732"/>
                </a:lnTo>
                <a:lnTo>
                  <a:pt x="246887" y="1274064"/>
                </a:lnTo>
                <a:lnTo>
                  <a:pt x="230123" y="1264920"/>
                </a:lnTo>
                <a:lnTo>
                  <a:pt x="211836" y="1252727"/>
                </a:lnTo>
                <a:lnTo>
                  <a:pt x="195072" y="1242060"/>
                </a:lnTo>
                <a:lnTo>
                  <a:pt x="179831" y="1228344"/>
                </a:lnTo>
                <a:lnTo>
                  <a:pt x="164592" y="1216152"/>
                </a:lnTo>
                <a:lnTo>
                  <a:pt x="135636" y="1187196"/>
                </a:lnTo>
                <a:lnTo>
                  <a:pt x="97536" y="1138427"/>
                </a:lnTo>
                <a:lnTo>
                  <a:pt x="76200" y="1103376"/>
                </a:lnTo>
                <a:lnTo>
                  <a:pt x="59436" y="1066800"/>
                </a:lnTo>
                <a:lnTo>
                  <a:pt x="44195" y="1027176"/>
                </a:lnTo>
                <a:lnTo>
                  <a:pt x="35051" y="987551"/>
                </a:lnTo>
                <a:lnTo>
                  <a:pt x="27431" y="944879"/>
                </a:lnTo>
                <a:lnTo>
                  <a:pt x="25907" y="923544"/>
                </a:lnTo>
                <a:lnTo>
                  <a:pt x="25907" y="0"/>
                </a:lnTo>
                <a:close/>
              </a:path>
              <a:path w="5675630" h="1351914">
                <a:moveTo>
                  <a:pt x="5675376" y="994663"/>
                </a:moveTo>
                <a:lnTo>
                  <a:pt x="5660136" y="1048512"/>
                </a:lnTo>
                <a:lnTo>
                  <a:pt x="5643372" y="1086612"/>
                </a:lnTo>
                <a:lnTo>
                  <a:pt x="5623560" y="1121664"/>
                </a:lnTo>
                <a:lnTo>
                  <a:pt x="5612892" y="1139952"/>
                </a:lnTo>
                <a:lnTo>
                  <a:pt x="5588508" y="1171955"/>
                </a:lnTo>
                <a:lnTo>
                  <a:pt x="5561076" y="1202436"/>
                </a:lnTo>
                <a:lnTo>
                  <a:pt x="5530596" y="1229867"/>
                </a:lnTo>
                <a:lnTo>
                  <a:pt x="5498592" y="1254252"/>
                </a:lnTo>
                <a:lnTo>
                  <a:pt x="5463540" y="1275588"/>
                </a:lnTo>
                <a:lnTo>
                  <a:pt x="5426964" y="1292352"/>
                </a:lnTo>
                <a:lnTo>
                  <a:pt x="5387340" y="1307591"/>
                </a:lnTo>
                <a:lnTo>
                  <a:pt x="5347716" y="1316736"/>
                </a:lnTo>
                <a:lnTo>
                  <a:pt x="5305044" y="1324356"/>
                </a:lnTo>
                <a:lnTo>
                  <a:pt x="5283708" y="1325880"/>
                </a:lnTo>
                <a:lnTo>
                  <a:pt x="5411343" y="1325880"/>
                </a:lnTo>
                <a:lnTo>
                  <a:pt x="5416296" y="1324356"/>
                </a:lnTo>
                <a:lnTo>
                  <a:pt x="5437632" y="1315212"/>
                </a:lnTo>
                <a:lnTo>
                  <a:pt x="5457444" y="1307591"/>
                </a:lnTo>
                <a:lnTo>
                  <a:pt x="5475732" y="1296924"/>
                </a:lnTo>
                <a:lnTo>
                  <a:pt x="5495544" y="1286255"/>
                </a:lnTo>
                <a:lnTo>
                  <a:pt x="5513832" y="1274064"/>
                </a:lnTo>
                <a:lnTo>
                  <a:pt x="5564124" y="1234439"/>
                </a:lnTo>
                <a:lnTo>
                  <a:pt x="5594604" y="1203960"/>
                </a:lnTo>
                <a:lnTo>
                  <a:pt x="5622036" y="1170432"/>
                </a:lnTo>
                <a:lnTo>
                  <a:pt x="5646420" y="1135379"/>
                </a:lnTo>
                <a:lnTo>
                  <a:pt x="5666232" y="1097279"/>
                </a:lnTo>
                <a:lnTo>
                  <a:pt x="5675376" y="1077467"/>
                </a:lnTo>
                <a:lnTo>
                  <a:pt x="5675376" y="994663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049011" y="2286000"/>
            <a:ext cx="720090" cy="687705"/>
          </a:xfrm>
          <a:custGeom>
            <a:avLst/>
            <a:gdLst/>
            <a:ahLst/>
            <a:cxnLst/>
            <a:rect l="l" t="t" r="r" b="b"/>
            <a:pathLst>
              <a:path w="720089" h="687705">
                <a:moveTo>
                  <a:pt x="634555" y="0"/>
                </a:moveTo>
                <a:lnTo>
                  <a:pt x="0" y="0"/>
                </a:lnTo>
                <a:lnTo>
                  <a:pt x="0" y="338327"/>
                </a:lnTo>
                <a:lnTo>
                  <a:pt x="629412" y="687324"/>
                </a:lnTo>
                <a:lnTo>
                  <a:pt x="650939" y="645217"/>
                </a:lnTo>
                <a:lnTo>
                  <a:pt x="669459" y="602375"/>
                </a:lnTo>
                <a:lnTo>
                  <a:pt x="685009" y="558929"/>
                </a:lnTo>
                <a:lnTo>
                  <a:pt x="697625" y="515005"/>
                </a:lnTo>
                <a:lnTo>
                  <a:pt x="707343" y="470733"/>
                </a:lnTo>
                <a:lnTo>
                  <a:pt x="714199" y="426241"/>
                </a:lnTo>
                <a:lnTo>
                  <a:pt x="718229" y="381659"/>
                </a:lnTo>
                <a:lnTo>
                  <a:pt x="719471" y="337115"/>
                </a:lnTo>
                <a:lnTo>
                  <a:pt x="717959" y="292737"/>
                </a:lnTo>
                <a:lnTo>
                  <a:pt x="713731" y="248655"/>
                </a:lnTo>
                <a:lnTo>
                  <a:pt x="706823" y="204998"/>
                </a:lnTo>
                <a:lnTo>
                  <a:pt x="697271" y="161893"/>
                </a:lnTo>
                <a:lnTo>
                  <a:pt x="685111" y="119470"/>
                </a:lnTo>
                <a:lnTo>
                  <a:pt x="670379" y="77858"/>
                </a:lnTo>
                <a:lnTo>
                  <a:pt x="653113" y="37185"/>
                </a:lnTo>
                <a:lnTo>
                  <a:pt x="634555" y="0"/>
                </a:lnTo>
                <a:close/>
              </a:path>
            </a:pathLst>
          </a:custGeom>
          <a:solidFill>
            <a:srgbClr val="39869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70247" y="2743200"/>
            <a:ext cx="1329055" cy="717550"/>
          </a:xfrm>
          <a:custGeom>
            <a:avLst/>
            <a:gdLst/>
            <a:ahLst/>
            <a:cxnLst/>
            <a:rect l="l" t="t" r="r" b="b"/>
            <a:pathLst>
              <a:path w="1329054" h="717550">
                <a:moveTo>
                  <a:pt x="699515" y="0"/>
                </a:moveTo>
                <a:lnTo>
                  <a:pt x="0" y="158496"/>
                </a:lnTo>
                <a:lnTo>
                  <a:pt x="11838" y="204240"/>
                </a:lnTo>
                <a:lnTo>
                  <a:pt x="26431" y="248524"/>
                </a:lnTo>
                <a:lnTo>
                  <a:pt x="43662" y="291274"/>
                </a:lnTo>
                <a:lnTo>
                  <a:pt x="63419" y="332421"/>
                </a:lnTo>
                <a:lnTo>
                  <a:pt x="85587" y="371892"/>
                </a:lnTo>
                <a:lnTo>
                  <a:pt x="110052" y="409616"/>
                </a:lnTo>
                <a:lnTo>
                  <a:pt x="136700" y="445522"/>
                </a:lnTo>
                <a:lnTo>
                  <a:pt x="165417" y="479539"/>
                </a:lnTo>
                <a:lnTo>
                  <a:pt x="196088" y="511594"/>
                </a:lnTo>
                <a:lnTo>
                  <a:pt x="228600" y="541617"/>
                </a:lnTo>
                <a:lnTo>
                  <a:pt x="262838" y="569536"/>
                </a:lnTo>
                <a:lnTo>
                  <a:pt x="298688" y="595280"/>
                </a:lnTo>
                <a:lnTo>
                  <a:pt x="336036" y="618777"/>
                </a:lnTo>
                <a:lnTo>
                  <a:pt x="374769" y="639956"/>
                </a:lnTo>
                <a:lnTo>
                  <a:pt x="414771" y="658745"/>
                </a:lnTo>
                <a:lnTo>
                  <a:pt x="455930" y="675074"/>
                </a:lnTo>
                <a:lnTo>
                  <a:pt x="498130" y="688871"/>
                </a:lnTo>
                <a:lnTo>
                  <a:pt x="541257" y="700064"/>
                </a:lnTo>
                <a:lnTo>
                  <a:pt x="585198" y="708582"/>
                </a:lnTo>
                <a:lnTo>
                  <a:pt x="629838" y="714353"/>
                </a:lnTo>
                <a:lnTo>
                  <a:pt x="675064" y="717307"/>
                </a:lnTo>
                <a:lnTo>
                  <a:pt x="720760" y="717371"/>
                </a:lnTo>
                <a:lnTo>
                  <a:pt x="766814" y="714475"/>
                </a:lnTo>
                <a:lnTo>
                  <a:pt x="813110" y="708547"/>
                </a:lnTo>
                <a:lnTo>
                  <a:pt x="859536" y="699515"/>
                </a:lnTo>
                <a:lnTo>
                  <a:pt x="908819" y="686739"/>
                </a:lnTo>
                <a:lnTo>
                  <a:pt x="956747" y="670581"/>
                </a:lnTo>
                <a:lnTo>
                  <a:pt x="1003173" y="651152"/>
                </a:lnTo>
                <a:lnTo>
                  <a:pt x="1047947" y="628565"/>
                </a:lnTo>
                <a:lnTo>
                  <a:pt x="1090922" y="602929"/>
                </a:lnTo>
                <a:lnTo>
                  <a:pt x="1131951" y="574357"/>
                </a:lnTo>
                <a:lnTo>
                  <a:pt x="1170883" y="542959"/>
                </a:lnTo>
                <a:lnTo>
                  <a:pt x="1207572" y="508846"/>
                </a:lnTo>
                <a:lnTo>
                  <a:pt x="1241869" y="472130"/>
                </a:lnTo>
                <a:lnTo>
                  <a:pt x="1273626" y="432921"/>
                </a:lnTo>
                <a:lnTo>
                  <a:pt x="1302695" y="391331"/>
                </a:lnTo>
                <a:lnTo>
                  <a:pt x="1328927" y="347472"/>
                </a:lnTo>
                <a:lnTo>
                  <a:pt x="699515" y="0"/>
                </a:lnTo>
                <a:close/>
              </a:path>
            </a:pathLst>
          </a:custGeom>
          <a:solidFill>
            <a:srgbClr val="46A1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201667" y="2286000"/>
            <a:ext cx="718185" cy="489584"/>
          </a:xfrm>
          <a:custGeom>
            <a:avLst/>
            <a:gdLst/>
            <a:ahLst/>
            <a:cxnLst/>
            <a:rect l="l" t="t" r="r" b="b"/>
            <a:pathLst>
              <a:path w="718185" h="489585">
                <a:moveTo>
                  <a:pt x="717804" y="0"/>
                </a:moveTo>
                <a:lnTo>
                  <a:pt x="80232" y="0"/>
                </a:lnTo>
                <a:lnTo>
                  <a:pt x="70212" y="19325"/>
                </a:lnTo>
                <a:lnTo>
                  <a:pt x="52153" y="60208"/>
                </a:lnTo>
                <a:lnTo>
                  <a:pt x="36612" y="102376"/>
                </a:lnTo>
                <a:lnTo>
                  <a:pt x="23684" y="145735"/>
                </a:lnTo>
                <a:lnTo>
                  <a:pt x="13464" y="190190"/>
                </a:lnTo>
                <a:lnTo>
                  <a:pt x="6047" y="235646"/>
                </a:lnTo>
                <a:lnTo>
                  <a:pt x="1527" y="282009"/>
                </a:lnTo>
                <a:lnTo>
                  <a:pt x="0" y="329184"/>
                </a:lnTo>
                <a:lnTo>
                  <a:pt x="1142" y="369831"/>
                </a:lnTo>
                <a:lnTo>
                  <a:pt x="4571" y="409765"/>
                </a:lnTo>
                <a:lnTo>
                  <a:pt x="10286" y="449413"/>
                </a:lnTo>
                <a:lnTo>
                  <a:pt x="18287" y="489203"/>
                </a:lnTo>
                <a:lnTo>
                  <a:pt x="717804" y="329184"/>
                </a:lnTo>
                <a:lnTo>
                  <a:pt x="717804" y="0"/>
                </a:lnTo>
                <a:close/>
              </a:path>
            </a:pathLst>
          </a:custGeom>
          <a:solidFill>
            <a:srgbClr val="7CBBC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35423" y="3072383"/>
            <a:ext cx="633984" cy="2560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047488" y="2350007"/>
            <a:ext cx="835151" cy="2499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791711" y="2304288"/>
            <a:ext cx="865632" cy="2590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742944" y="2286000"/>
            <a:ext cx="2264664" cy="11490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97763" y="4572000"/>
            <a:ext cx="5697220" cy="2040889"/>
          </a:xfrm>
          <a:custGeom>
            <a:avLst/>
            <a:gdLst/>
            <a:ahLst/>
            <a:cxnLst/>
            <a:rect l="l" t="t" r="r" b="b"/>
            <a:pathLst>
              <a:path w="5697220" h="2040890">
                <a:moveTo>
                  <a:pt x="25907" y="0"/>
                </a:moveTo>
                <a:lnTo>
                  <a:pt x="0" y="0"/>
                </a:lnTo>
                <a:lnTo>
                  <a:pt x="0" y="1548384"/>
                </a:lnTo>
                <a:lnTo>
                  <a:pt x="1524" y="1572768"/>
                </a:lnTo>
                <a:lnTo>
                  <a:pt x="3047" y="1598676"/>
                </a:lnTo>
                <a:lnTo>
                  <a:pt x="10667" y="1647444"/>
                </a:lnTo>
                <a:lnTo>
                  <a:pt x="22859" y="1694688"/>
                </a:lnTo>
                <a:lnTo>
                  <a:pt x="39623" y="1738884"/>
                </a:lnTo>
                <a:lnTo>
                  <a:pt x="48767" y="1761744"/>
                </a:lnTo>
                <a:lnTo>
                  <a:pt x="83820" y="1822704"/>
                </a:lnTo>
                <a:lnTo>
                  <a:pt x="128015" y="1879092"/>
                </a:lnTo>
                <a:lnTo>
                  <a:pt x="161544" y="1912620"/>
                </a:lnTo>
                <a:lnTo>
                  <a:pt x="198120" y="1943100"/>
                </a:lnTo>
                <a:lnTo>
                  <a:pt x="257556" y="1981200"/>
                </a:lnTo>
                <a:lnTo>
                  <a:pt x="301752" y="2001012"/>
                </a:lnTo>
                <a:lnTo>
                  <a:pt x="323088" y="2010156"/>
                </a:lnTo>
                <a:lnTo>
                  <a:pt x="347472" y="2017776"/>
                </a:lnTo>
                <a:lnTo>
                  <a:pt x="370331" y="2025395"/>
                </a:lnTo>
                <a:lnTo>
                  <a:pt x="394716" y="2029968"/>
                </a:lnTo>
                <a:lnTo>
                  <a:pt x="417576" y="2034539"/>
                </a:lnTo>
                <a:lnTo>
                  <a:pt x="443483" y="2037588"/>
                </a:lnTo>
                <a:lnTo>
                  <a:pt x="492252" y="2040636"/>
                </a:lnTo>
                <a:lnTo>
                  <a:pt x="5218176" y="2040636"/>
                </a:lnTo>
                <a:lnTo>
                  <a:pt x="5268468" y="2037588"/>
                </a:lnTo>
                <a:lnTo>
                  <a:pt x="5317236" y="2029968"/>
                </a:lnTo>
                <a:lnTo>
                  <a:pt x="5364480" y="2017776"/>
                </a:lnTo>
                <a:lnTo>
                  <a:pt x="5373624" y="2014727"/>
                </a:lnTo>
                <a:lnTo>
                  <a:pt x="469392" y="2014727"/>
                </a:lnTo>
                <a:lnTo>
                  <a:pt x="445008" y="2011680"/>
                </a:lnTo>
                <a:lnTo>
                  <a:pt x="422148" y="2010156"/>
                </a:lnTo>
                <a:lnTo>
                  <a:pt x="397764" y="2005584"/>
                </a:lnTo>
                <a:lnTo>
                  <a:pt x="376428" y="1999488"/>
                </a:lnTo>
                <a:lnTo>
                  <a:pt x="353567" y="1993392"/>
                </a:lnTo>
                <a:lnTo>
                  <a:pt x="310895" y="1978152"/>
                </a:lnTo>
                <a:lnTo>
                  <a:pt x="249936" y="1947672"/>
                </a:lnTo>
                <a:lnTo>
                  <a:pt x="195072" y="1908048"/>
                </a:lnTo>
                <a:lnTo>
                  <a:pt x="161544" y="1877568"/>
                </a:lnTo>
                <a:lnTo>
                  <a:pt x="118872" y="1827276"/>
                </a:lnTo>
                <a:lnTo>
                  <a:pt x="92964" y="1789176"/>
                </a:lnTo>
                <a:lnTo>
                  <a:pt x="71628" y="1749552"/>
                </a:lnTo>
                <a:lnTo>
                  <a:pt x="53340" y="1708404"/>
                </a:lnTo>
                <a:lnTo>
                  <a:pt x="39623" y="1664208"/>
                </a:lnTo>
                <a:lnTo>
                  <a:pt x="30479" y="1618488"/>
                </a:lnTo>
                <a:lnTo>
                  <a:pt x="26009" y="1572768"/>
                </a:lnTo>
                <a:lnTo>
                  <a:pt x="25907" y="0"/>
                </a:lnTo>
                <a:close/>
              </a:path>
              <a:path w="5697220" h="2040890">
                <a:moveTo>
                  <a:pt x="5696712" y="0"/>
                </a:moveTo>
                <a:lnTo>
                  <a:pt x="5686044" y="0"/>
                </a:lnTo>
                <a:lnTo>
                  <a:pt x="5685948" y="1548384"/>
                </a:lnTo>
                <a:lnTo>
                  <a:pt x="5682996" y="1595628"/>
                </a:lnTo>
                <a:lnTo>
                  <a:pt x="5670804" y="1664208"/>
                </a:lnTo>
                <a:lnTo>
                  <a:pt x="5657088" y="1708404"/>
                </a:lnTo>
                <a:lnTo>
                  <a:pt x="5638800" y="1749552"/>
                </a:lnTo>
                <a:lnTo>
                  <a:pt x="5629656" y="1770888"/>
                </a:lnTo>
                <a:lnTo>
                  <a:pt x="5617464" y="1790700"/>
                </a:lnTo>
                <a:lnTo>
                  <a:pt x="5593080" y="1827276"/>
                </a:lnTo>
                <a:lnTo>
                  <a:pt x="5577840" y="1845564"/>
                </a:lnTo>
                <a:lnTo>
                  <a:pt x="5564124" y="1862327"/>
                </a:lnTo>
                <a:lnTo>
                  <a:pt x="5515356" y="1908048"/>
                </a:lnTo>
                <a:lnTo>
                  <a:pt x="5478780" y="1935480"/>
                </a:lnTo>
                <a:lnTo>
                  <a:pt x="5420868" y="1969008"/>
                </a:lnTo>
                <a:lnTo>
                  <a:pt x="5378196" y="1987295"/>
                </a:lnTo>
                <a:lnTo>
                  <a:pt x="5334000" y="1999488"/>
                </a:lnTo>
                <a:lnTo>
                  <a:pt x="5312664" y="2005584"/>
                </a:lnTo>
                <a:lnTo>
                  <a:pt x="5288280" y="2010156"/>
                </a:lnTo>
                <a:lnTo>
                  <a:pt x="5265420" y="2013204"/>
                </a:lnTo>
                <a:lnTo>
                  <a:pt x="5241036" y="2014727"/>
                </a:lnTo>
                <a:lnTo>
                  <a:pt x="5373624" y="2014727"/>
                </a:lnTo>
                <a:lnTo>
                  <a:pt x="5410200" y="2001012"/>
                </a:lnTo>
                <a:lnTo>
                  <a:pt x="5452872" y="1981200"/>
                </a:lnTo>
                <a:lnTo>
                  <a:pt x="5513832" y="1941576"/>
                </a:lnTo>
                <a:lnTo>
                  <a:pt x="5567172" y="1895856"/>
                </a:lnTo>
                <a:lnTo>
                  <a:pt x="5599176" y="1860804"/>
                </a:lnTo>
                <a:lnTo>
                  <a:pt x="5640324" y="1802892"/>
                </a:lnTo>
                <a:lnTo>
                  <a:pt x="5672328" y="1738884"/>
                </a:lnTo>
                <a:lnTo>
                  <a:pt x="5689092" y="1693164"/>
                </a:lnTo>
                <a:lnTo>
                  <a:pt x="5696712" y="1664208"/>
                </a:lnTo>
                <a:lnTo>
                  <a:pt x="5696712" y="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31664" y="4991100"/>
            <a:ext cx="599440" cy="652780"/>
          </a:xfrm>
          <a:custGeom>
            <a:avLst/>
            <a:gdLst/>
            <a:ahLst/>
            <a:cxnLst/>
            <a:rect l="l" t="t" r="r" b="b"/>
            <a:pathLst>
              <a:path w="599439" h="652779">
                <a:moveTo>
                  <a:pt x="0" y="0"/>
                </a:moveTo>
                <a:lnTo>
                  <a:pt x="0" y="652272"/>
                </a:lnTo>
                <a:lnTo>
                  <a:pt x="598932" y="390144"/>
                </a:lnTo>
                <a:lnTo>
                  <a:pt x="577722" y="346583"/>
                </a:lnTo>
                <a:lnTo>
                  <a:pt x="553631" y="305121"/>
                </a:lnTo>
                <a:lnTo>
                  <a:pt x="526812" y="265856"/>
                </a:lnTo>
                <a:lnTo>
                  <a:pt x="497419" y="228885"/>
                </a:lnTo>
                <a:lnTo>
                  <a:pt x="465606" y="194308"/>
                </a:lnTo>
                <a:lnTo>
                  <a:pt x="431527" y="162222"/>
                </a:lnTo>
                <a:lnTo>
                  <a:pt x="395336" y="132726"/>
                </a:lnTo>
                <a:lnTo>
                  <a:pt x="357187" y="105918"/>
                </a:lnTo>
                <a:lnTo>
                  <a:pt x="317234" y="81895"/>
                </a:lnTo>
                <a:lnTo>
                  <a:pt x="275632" y="60757"/>
                </a:lnTo>
                <a:lnTo>
                  <a:pt x="232534" y="42602"/>
                </a:lnTo>
                <a:lnTo>
                  <a:pt x="188094" y="27527"/>
                </a:lnTo>
                <a:lnTo>
                  <a:pt x="142467" y="15631"/>
                </a:lnTo>
                <a:lnTo>
                  <a:pt x="95806" y="7012"/>
                </a:lnTo>
                <a:lnTo>
                  <a:pt x="48266" y="1769"/>
                </a:lnTo>
                <a:lnTo>
                  <a:pt x="0" y="0"/>
                </a:lnTo>
                <a:close/>
              </a:path>
            </a:pathLst>
          </a:custGeom>
          <a:solidFill>
            <a:srgbClr val="B34A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953000" y="5468111"/>
            <a:ext cx="653415" cy="909955"/>
          </a:xfrm>
          <a:custGeom>
            <a:avLst/>
            <a:gdLst/>
            <a:ahLst/>
            <a:cxnLst/>
            <a:rect l="l" t="t" r="r" b="b"/>
            <a:pathLst>
              <a:path w="653414" h="909954">
                <a:moveTo>
                  <a:pt x="598932" y="0"/>
                </a:moveTo>
                <a:lnTo>
                  <a:pt x="0" y="262128"/>
                </a:lnTo>
                <a:lnTo>
                  <a:pt x="85344" y="909828"/>
                </a:lnTo>
                <a:lnTo>
                  <a:pt x="133501" y="901869"/>
                </a:lnTo>
                <a:lnTo>
                  <a:pt x="180229" y="890557"/>
                </a:lnTo>
                <a:lnTo>
                  <a:pt x="225417" y="876033"/>
                </a:lnTo>
                <a:lnTo>
                  <a:pt x="268959" y="858440"/>
                </a:lnTo>
                <a:lnTo>
                  <a:pt x="310745" y="837918"/>
                </a:lnTo>
                <a:lnTo>
                  <a:pt x="350667" y="814609"/>
                </a:lnTo>
                <a:lnTo>
                  <a:pt x="388618" y="788655"/>
                </a:lnTo>
                <a:lnTo>
                  <a:pt x="424489" y="760198"/>
                </a:lnTo>
                <a:lnTo>
                  <a:pt x="458172" y="729380"/>
                </a:lnTo>
                <a:lnTo>
                  <a:pt x="489558" y="696342"/>
                </a:lnTo>
                <a:lnTo>
                  <a:pt x="518540" y="661225"/>
                </a:lnTo>
                <a:lnTo>
                  <a:pt x="545010" y="624172"/>
                </a:lnTo>
                <a:lnTo>
                  <a:pt x="568858" y="585324"/>
                </a:lnTo>
                <a:lnTo>
                  <a:pt x="589978" y="544823"/>
                </a:lnTo>
                <a:lnTo>
                  <a:pt x="608260" y="502811"/>
                </a:lnTo>
                <a:lnTo>
                  <a:pt x="623596" y="459429"/>
                </a:lnTo>
                <a:lnTo>
                  <a:pt x="635879" y="414819"/>
                </a:lnTo>
                <a:lnTo>
                  <a:pt x="645000" y="369122"/>
                </a:lnTo>
                <a:lnTo>
                  <a:pt x="650850" y="322481"/>
                </a:lnTo>
                <a:lnTo>
                  <a:pt x="653323" y="275037"/>
                </a:lnTo>
                <a:lnTo>
                  <a:pt x="652308" y="226932"/>
                </a:lnTo>
                <a:lnTo>
                  <a:pt x="647700" y="178307"/>
                </a:lnTo>
                <a:lnTo>
                  <a:pt x="640294" y="132016"/>
                </a:lnTo>
                <a:lnTo>
                  <a:pt x="629602" y="86868"/>
                </a:lnTo>
                <a:lnTo>
                  <a:pt x="615767" y="42862"/>
                </a:lnTo>
                <a:lnTo>
                  <a:pt x="598932" y="0"/>
                </a:lnTo>
                <a:close/>
              </a:path>
            </a:pathLst>
          </a:custGeom>
          <a:solidFill>
            <a:srgbClr val="CA7E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178808" y="5050535"/>
            <a:ext cx="736600" cy="1304925"/>
          </a:xfrm>
          <a:custGeom>
            <a:avLst/>
            <a:gdLst/>
            <a:ahLst/>
            <a:cxnLst/>
            <a:rect l="l" t="t" r="r" b="b"/>
            <a:pathLst>
              <a:path w="736600" h="1304925">
                <a:moveTo>
                  <a:pt x="652271" y="0"/>
                </a:moveTo>
                <a:lnTo>
                  <a:pt x="603663" y="1792"/>
                </a:lnTo>
                <a:lnTo>
                  <a:pt x="556013" y="7085"/>
                </a:lnTo>
                <a:lnTo>
                  <a:pt x="509449" y="15751"/>
                </a:lnTo>
                <a:lnTo>
                  <a:pt x="464097" y="27663"/>
                </a:lnTo>
                <a:lnTo>
                  <a:pt x="420085" y="42694"/>
                </a:lnTo>
                <a:lnTo>
                  <a:pt x="377539" y="60717"/>
                </a:lnTo>
                <a:lnTo>
                  <a:pt x="336588" y="81604"/>
                </a:lnTo>
                <a:lnTo>
                  <a:pt x="297357" y="105230"/>
                </a:lnTo>
                <a:lnTo>
                  <a:pt x="259974" y="131466"/>
                </a:lnTo>
                <a:lnTo>
                  <a:pt x="224567" y="160186"/>
                </a:lnTo>
                <a:lnTo>
                  <a:pt x="191261" y="191262"/>
                </a:lnTo>
                <a:lnTo>
                  <a:pt x="160186" y="224567"/>
                </a:lnTo>
                <a:lnTo>
                  <a:pt x="131466" y="259974"/>
                </a:lnTo>
                <a:lnTo>
                  <a:pt x="105230" y="297357"/>
                </a:lnTo>
                <a:lnTo>
                  <a:pt x="81604" y="336588"/>
                </a:lnTo>
                <a:lnTo>
                  <a:pt x="60717" y="377539"/>
                </a:lnTo>
                <a:lnTo>
                  <a:pt x="42694" y="420085"/>
                </a:lnTo>
                <a:lnTo>
                  <a:pt x="27663" y="464097"/>
                </a:lnTo>
                <a:lnTo>
                  <a:pt x="15751" y="509449"/>
                </a:lnTo>
                <a:lnTo>
                  <a:pt x="7085" y="556013"/>
                </a:lnTo>
                <a:lnTo>
                  <a:pt x="1792" y="603663"/>
                </a:lnTo>
                <a:lnTo>
                  <a:pt x="0" y="652272"/>
                </a:lnTo>
                <a:lnTo>
                  <a:pt x="1792" y="700880"/>
                </a:lnTo>
                <a:lnTo>
                  <a:pt x="7085" y="748530"/>
                </a:lnTo>
                <a:lnTo>
                  <a:pt x="15751" y="795094"/>
                </a:lnTo>
                <a:lnTo>
                  <a:pt x="27663" y="840446"/>
                </a:lnTo>
                <a:lnTo>
                  <a:pt x="42694" y="884458"/>
                </a:lnTo>
                <a:lnTo>
                  <a:pt x="60717" y="927004"/>
                </a:lnTo>
                <a:lnTo>
                  <a:pt x="81604" y="967955"/>
                </a:lnTo>
                <a:lnTo>
                  <a:pt x="105230" y="1007186"/>
                </a:lnTo>
                <a:lnTo>
                  <a:pt x="131466" y="1044569"/>
                </a:lnTo>
                <a:lnTo>
                  <a:pt x="160186" y="1079976"/>
                </a:lnTo>
                <a:lnTo>
                  <a:pt x="191261" y="1113281"/>
                </a:lnTo>
                <a:lnTo>
                  <a:pt x="224567" y="1144357"/>
                </a:lnTo>
                <a:lnTo>
                  <a:pt x="259974" y="1173077"/>
                </a:lnTo>
                <a:lnTo>
                  <a:pt x="297357" y="1199313"/>
                </a:lnTo>
                <a:lnTo>
                  <a:pt x="336588" y="1222939"/>
                </a:lnTo>
                <a:lnTo>
                  <a:pt x="377539" y="1243826"/>
                </a:lnTo>
                <a:lnTo>
                  <a:pt x="420085" y="1261849"/>
                </a:lnTo>
                <a:lnTo>
                  <a:pt x="464097" y="1276880"/>
                </a:lnTo>
                <a:lnTo>
                  <a:pt x="509449" y="1288792"/>
                </a:lnTo>
                <a:lnTo>
                  <a:pt x="556013" y="1297458"/>
                </a:lnTo>
                <a:lnTo>
                  <a:pt x="603663" y="1302751"/>
                </a:lnTo>
                <a:lnTo>
                  <a:pt x="652271" y="1304544"/>
                </a:lnTo>
                <a:lnTo>
                  <a:pt x="673084" y="1304234"/>
                </a:lnTo>
                <a:lnTo>
                  <a:pt x="694181" y="1303210"/>
                </a:lnTo>
                <a:lnTo>
                  <a:pt x="715279" y="1301329"/>
                </a:lnTo>
                <a:lnTo>
                  <a:pt x="736091" y="1298448"/>
                </a:lnTo>
                <a:lnTo>
                  <a:pt x="652271" y="652272"/>
                </a:lnTo>
                <a:lnTo>
                  <a:pt x="652271" y="0"/>
                </a:lnTo>
                <a:close/>
              </a:path>
            </a:pathLst>
          </a:custGeom>
          <a:solidFill>
            <a:srgbClr val="DDB6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42559" y="4867655"/>
            <a:ext cx="512063" cy="41757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547359" y="6044184"/>
            <a:ext cx="280415" cy="4114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377184" y="5635752"/>
            <a:ext cx="1078991" cy="4175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282696" y="4767071"/>
            <a:ext cx="2731007" cy="164896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28319" y="1167800"/>
            <a:ext cx="3575050" cy="5097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585">
              <a:lnSpc>
                <a:spcPct val="100000"/>
              </a:lnSpc>
            </a:pPr>
            <a:r>
              <a:rPr sz="2900" dirty="0">
                <a:solidFill>
                  <a:srgbClr val="C00000"/>
                </a:solidFill>
                <a:latin typeface="微软雅黑"/>
                <a:cs typeface="微软雅黑"/>
              </a:rPr>
              <a:t>人员编制</a:t>
            </a:r>
            <a:r>
              <a:rPr sz="2900" spc="-325" dirty="0">
                <a:solidFill>
                  <a:srgbClr val="C00000"/>
                </a:solidFill>
                <a:latin typeface="微软雅黑"/>
                <a:cs typeface="微软雅黑"/>
              </a:rPr>
              <a:t> </a:t>
            </a:r>
            <a:r>
              <a:rPr sz="2900" dirty="0">
                <a:solidFill>
                  <a:srgbClr val="C00000"/>
                </a:solidFill>
                <a:latin typeface="Cambria"/>
                <a:cs typeface="Cambria"/>
              </a:rPr>
              <a:t>/Staffing</a:t>
            </a:r>
            <a:endParaRPr sz="2900" dirty="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8"/>
              </a:spcBef>
            </a:pPr>
            <a:endParaRPr sz="3700" dirty="0">
              <a:latin typeface="Times New Roman"/>
              <a:cs typeface="Times New Roman"/>
            </a:endParaRPr>
          </a:p>
          <a:p>
            <a:pPr marL="108585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•</a:t>
            </a:r>
            <a:r>
              <a:rPr sz="2400" dirty="0">
                <a:latin typeface="微软雅黑"/>
                <a:cs typeface="微软雅黑"/>
              </a:rPr>
              <a:t>员工共计</a:t>
            </a:r>
            <a:r>
              <a:rPr sz="2400" dirty="0">
                <a:latin typeface="Cambria"/>
                <a:cs typeface="Cambria"/>
              </a:rPr>
              <a:t>743</a:t>
            </a:r>
            <a:r>
              <a:rPr sz="2400" dirty="0">
                <a:latin typeface="微软雅黑"/>
                <a:cs typeface="微软雅黑"/>
              </a:rPr>
              <a:t>人</a:t>
            </a:r>
            <a:r>
              <a:rPr sz="2400" dirty="0">
                <a:latin typeface="Cambria"/>
                <a:cs typeface="Cambria"/>
              </a:rPr>
              <a:t>/staff</a:t>
            </a:r>
          </a:p>
          <a:p>
            <a:pPr marL="652780">
              <a:lnSpc>
                <a:spcPct val="100000"/>
              </a:lnSpc>
              <a:spcBef>
                <a:spcPts val="695"/>
              </a:spcBef>
              <a:tabLst>
                <a:tab pos="2139950" algn="l"/>
              </a:tabLst>
            </a:pPr>
            <a:r>
              <a:rPr sz="2400" spc="-10" dirty="0">
                <a:latin typeface="Arial"/>
                <a:cs typeface="Arial"/>
              </a:rPr>
              <a:t>•</a:t>
            </a:r>
            <a:r>
              <a:rPr sz="2400" spc="-10" dirty="0">
                <a:latin typeface="微软雅黑"/>
                <a:cs typeface="微软雅黑"/>
              </a:rPr>
              <a:t>博士</a:t>
            </a:r>
            <a:r>
              <a:rPr sz="2400" spc="-10" dirty="0">
                <a:latin typeface="Cambria"/>
                <a:cs typeface="Cambria"/>
              </a:rPr>
              <a:t>PHD.	</a:t>
            </a:r>
            <a:r>
              <a:rPr sz="2400" dirty="0">
                <a:latin typeface="Cambria"/>
                <a:cs typeface="Cambria"/>
              </a:rPr>
              <a:t>192</a:t>
            </a:r>
          </a:p>
          <a:p>
            <a:pPr marL="652780">
              <a:lnSpc>
                <a:spcPct val="100000"/>
              </a:lnSpc>
              <a:spcBef>
                <a:spcPts val="695"/>
              </a:spcBef>
              <a:tabLst>
                <a:tab pos="2091055" algn="l"/>
              </a:tabLst>
            </a:pPr>
            <a:r>
              <a:rPr sz="2400" spc="-5" dirty="0">
                <a:latin typeface="Arial"/>
                <a:cs typeface="Arial"/>
              </a:rPr>
              <a:t>•</a:t>
            </a:r>
            <a:r>
              <a:rPr sz="2400" spc="-5" dirty="0">
                <a:latin typeface="微软雅黑"/>
                <a:cs typeface="微软雅黑"/>
              </a:rPr>
              <a:t>硕士</a:t>
            </a:r>
            <a:r>
              <a:rPr sz="2400" spc="-5" dirty="0">
                <a:latin typeface="Cambria"/>
                <a:cs typeface="Cambria"/>
              </a:rPr>
              <a:t>M.S.	</a:t>
            </a:r>
            <a:r>
              <a:rPr sz="2400" dirty="0">
                <a:latin typeface="Cambria"/>
                <a:cs typeface="Cambria"/>
              </a:rPr>
              <a:t>223</a:t>
            </a:r>
          </a:p>
          <a:p>
            <a:pPr>
              <a:lnSpc>
                <a:spcPct val="100000"/>
              </a:lnSpc>
            </a:pP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660"/>
              </a:spcBef>
            </a:pPr>
            <a:r>
              <a:rPr sz="2900" spc="-5" dirty="0">
                <a:solidFill>
                  <a:srgbClr val="C00000"/>
                </a:solidFill>
                <a:latin typeface="微软雅黑"/>
                <a:cs typeface="微软雅黑"/>
              </a:rPr>
              <a:t>论文发表</a:t>
            </a:r>
            <a:r>
              <a:rPr sz="2900" spc="-5" dirty="0">
                <a:solidFill>
                  <a:srgbClr val="C00000"/>
                </a:solidFill>
                <a:latin typeface="Cambria"/>
                <a:cs typeface="Cambria"/>
              </a:rPr>
              <a:t>/2017Papers</a:t>
            </a:r>
            <a:endParaRPr sz="2900" dirty="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49"/>
              </a:spcBef>
            </a:pPr>
            <a:endParaRPr sz="37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•</a:t>
            </a:r>
            <a:r>
              <a:rPr sz="2400" spc="-5" dirty="0">
                <a:latin typeface="微软雅黑"/>
                <a:cs typeface="微软雅黑"/>
              </a:rPr>
              <a:t>科技论文共计</a:t>
            </a:r>
            <a:r>
              <a:rPr sz="2400" spc="-5" dirty="0">
                <a:latin typeface="Cambria"/>
                <a:cs typeface="Cambria"/>
              </a:rPr>
              <a:t>/Papers</a:t>
            </a:r>
            <a:r>
              <a:rPr sz="2400" spc="-9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488</a:t>
            </a:r>
          </a:p>
          <a:p>
            <a:pPr marL="556260">
              <a:lnSpc>
                <a:spcPct val="100000"/>
              </a:lnSpc>
              <a:spcBef>
                <a:spcPts val="720"/>
              </a:spcBef>
              <a:tabLst>
                <a:tab pos="1216025" algn="l"/>
              </a:tabLst>
            </a:pPr>
            <a:r>
              <a:rPr sz="2400" dirty="0">
                <a:latin typeface="Arial"/>
                <a:cs typeface="Arial"/>
              </a:rPr>
              <a:t>•</a:t>
            </a:r>
            <a:r>
              <a:rPr sz="2400" dirty="0">
                <a:latin typeface="Cambria"/>
                <a:cs typeface="Cambria"/>
              </a:rPr>
              <a:t>SCI	66</a:t>
            </a:r>
          </a:p>
          <a:p>
            <a:pPr marL="556260">
              <a:lnSpc>
                <a:spcPct val="100000"/>
              </a:lnSpc>
              <a:spcBef>
                <a:spcPts val="695"/>
              </a:spcBef>
              <a:tabLst>
                <a:tab pos="1202690" algn="l"/>
              </a:tabLst>
            </a:pPr>
            <a:r>
              <a:rPr sz="2400" spc="-5" dirty="0">
                <a:latin typeface="Arial"/>
                <a:cs typeface="Arial"/>
              </a:rPr>
              <a:t>•</a:t>
            </a:r>
            <a:r>
              <a:rPr sz="2400" spc="-5" dirty="0">
                <a:latin typeface="Cambria"/>
                <a:cs typeface="Cambria"/>
              </a:rPr>
              <a:t>EI	</a:t>
            </a:r>
            <a:r>
              <a:rPr sz="2400" dirty="0">
                <a:latin typeface="Cambria"/>
                <a:cs typeface="Cambria"/>
              </a:rPr>
              <a:t>75</a:t>
            </a:r>
          </a:p>
        </p:txBody>
      </p:sp>
      <p:sp>
        <p:nvSpPr>
          <p:cNvPr id="22" name="object 22"/>
          <p:cNvSpPr/>
          <p:nvPr/>
        </p:nvSpPr>
        <p:spPr>
          <a:xfrm>
            <a:off x="6374891" y="993647"/>
            <a:ext cx="5494020" cy="1292860"/>
          </a:xfrm>
          <a:custGeom>
            <a:avLst/>
            <a:gdLst/>
            <a:ahLst/>
            <a:cxnLst/>
            <a:rect l="l" t="t" r="r" b="b"/>
            <a:pathLst>
              <a:path w="5494020" h="1292860">
                <a:moveTo>
                  <a:pt x="923543" y="0"/>
                </a:moveTo>
                <a:lnTo>
                  <a:pt x="876300" y="0"/>
                </a:lnTo>
                <a:lnTo>
                  <a:pt x="853439" y="1524"/>
                </a:lnTo>
                <a:lnTo>
                  <a:pt x="783336" y="10667"/>
                </a:lnTo>
                <a:lnTo>
                  <a:pt x="737615" y="18287"/>
                </a:lnTo>
                <a:lnTo>
                  <a:pt x="693419" y="28955"/>
                </a:lnTo>
                <a:lnTo>
                  <a:pt x="649224" y="41148"/>
                </a:lnTo>
                <a:lnTo>
                  <a:pt x="563880" y="71627"/>
                </a:lnTo>
                <a:lnTo>
                  <a:pt x="522732" y="91439"/>
                </a:lnTo>
                <a:lnTo>
                  <a:pt x="483108" y="111251"/>
                </a:lnTo>
                <a:lnTo>
                  <a:pt x="406908" y="156972"/>
                </a:lnTo>
                <a:lnTo>
                  <a:pt x="370332" y="182879"/>
                </a:lnTo>
                <a:lnTo>
                  <a:pt x="336804" y="210312"/>
                </a:lnTo>
                <a:lnTo>
                  <a:pt x="303276" y="239267"/>
                </a:lnTo>
                <a:lnTo>
                  <a:pt x="269748" y="271272"/>
                </a:lnTo>
                <a:lnTo>
                  <a:pt x="239267" y="303275"/>
                </a:lnTo>
                <a:lnTo>
                  <a:pt x="210312" y="336803"/>
                </a:lnTo>
                <a:lnTo>
                  <a:pt x="182880" y="371855"/>
                </a:lnTo>
                <a:lnTo>
                  <a:pt x="156972" y="406907"/>
                </a:lnTo>
                <a:lnTo>
                  <a:pt x="111252" y="483107"/>
                </a:lnTo>
                <a:lnTo>
                  <a:pt x="91440" y="522731"/>
                </a:lnTo>
                <a:lnTo>
                  <a:pt x="73152" y="563879"/>
                </a:lnTo>
                <a:lnTo>
                  <a:pt x="56387" y="606551"/>
                </a:lnTo>
                <a:lnTo>
                  <a:pt x="41148" y="649224"/>
                </a:lnTo>
                <a:lnTo>
                  <a:pt x="28956" y="693419"/>
                </a:lnTo>
                <a:lnTo>
                  <a:pt x="18287" y="737615"/>
                </a:lnTo>
                <a:lnTo>
                  <a:pt x="10668" y="783336"/>
                </a:lnTo>
                <a:lnTo>
                  <a:pt x="4572" y="829055"/>
                </a:lnTo>
                <a:lnTo>
                  <a:pt x="2946" y="854963"/>
                </a:lnTo>
                <a:lnTo>
                  <a:pt x="1428" y="877824"/>
                </a:lnTo>
                <a:lnTo>
                  <a:pt x="95" y="899160"/>
                </a:lnTo>
                <a:lnTo>
                  <a:pt x="0" y="1292352"/>
                </a:lnTo>
                <a:lnTo>
                  <a:pt x="25908" y="1292352"/>
                </a:lnTo>
                <a:lnTo>
                  <a:pt x="26009" y="876300"/>
                </a:lnTo>
                <a:lnTo>
                  <a:pt x="27432" y="854963"/>
                </a:lnTo>
                <a:lnTo>
                  <a:pt x="30480" y="832103"/>
                </a:lnTo>
                <a:lnTo>
                  <a:pt x="35052" y="786384"/>
                </a:lnTo>
                <a:lnTo>
                  <a:pt x="44196" y="742188"/>
                </a:lnTo>
                <a:lnTo>
                  <a:pt x="53340" y="699515"/>
                </a:lnTo>
                <a:lnTo>
                  <a:pt x="65532" y="656843"/>
                </a:lnTo>
                <a:lnTo>
                  <a:pt x="80772" y="614172"/>
                </a:lnTo>
                <a:lnTo>
                  <a:pt x="96012" y="573024"/>
                </a:lnTo>
                <a:lnTo>
                  <a:pt x="114300" y="533400"/>
                </a:lnTo>
                <a:lnTo>
                  <a:pt x="134112" y="495300"/>
                </a:lnTo>
                <a:lnTo>
                  <a:pt x="155448" y="457200"/>
                </a:lnTo>
                <a:lnTo>
                  <a:pt x="178308" y="420624"/>
                </a:lnTo>
                <a:lnTo>
                  <a:pt x="204215" y="385572"/>
                </a:lnTo>
                <a:lnTo>
                  <a:pt x="230124" y="352043"/>
                </a:lnTo>
                <a:lnTo>
                  <a:pt x="259080" y="320039"/>
                </a:lnTo>
                <a:lnTo>
                  <a:pt x="289560" y="288036"/>
                </a:lnTo>
                <a:lnTo>
                  <a:pt x="320039" y="259079"/>
                </a:lnTo>
                <a:lnTo>
                  <a:pt x="352043" y="230124"/>
                </a:lnTo>
                <a:lnTo>
                  <a:pt x="387096" y="202691"/>
                </a:lnTo>
                <a:lnTo>
                  <a:pt x="422148" y="178307"/>
                </a:lnTo>
                <a:lnTo>
                  <a:pt x="458724" y="155448"/>
                </a:lnTo>
                <a:lnTo>
                  <a:pt x="495300" y="134112"/>
                </a:lnTo>
                <a:lnTo>
                  <a:pt x="534924" y="112775"/>
                </a:lnTo>
                <a:lnTo>
                  <a:pt x="574548" y="96012"/>
                </a:lnTo>
                <a:lnTo>
                  <a:pt x="615696" y="79248"/>
                </a:lnTo>
                <a:lnTo>
                  <a:pt x="656843" y="65531"/>
                </a:lnTo>
                <a:lnTo>
                  <a:pt x="699515" y="53339"/>
                </a:lnTo>
                <a:lnTo>
                  <a:pt x="743712" y="42672"/>
                </a:lnTo>
                <a:lnTo>
                  <a:pt x="787908" y="35051"/>
                </a:lnTo>
                <a:lnTo>
                  <a:pt x="832104" y="28955"/>
                </a:lnTo>
                <a:lnTo>
                  <a:pt x="900684" y="24384"/>
                </a:lnTo>
                <a:lnTo>
                  <a:pt x="918972" y="24384"/>
                </a:lnTo>
                <a:lnTo>
                  <a:pt x="914400" y="21336"/>
                </a:lnTo>
                <a:lnTo>
                  <a:pt x="911352" y="16763"/>
                </a:lnTo>
                <a:lnTo>
                  <a:pt x="4745736" y="16763"/>
                </a:lnTo>
                <a:lnTo>
                  <a:pt x="4709160" y="10667"/>
                </a:lnTo>
                <a:lnTo>
                  <a:pt x="4697729" y="9143"/>
                </a:lnTo>
                <a:lnTo>
                  <a:pt x="935736" y="9143"/>
                </a:lnTo>
                <a:lnTo>
                  <a:pt x="923543" y="0"/>
                </a:lnTo>
                <a:close/>
              </a:path>
              <a:path w="5494020" h="1292860">
                <a:moveTo>
                  <a:pt x="5468112" y="928115"/>
                </a:moveTo>
                <a:lnTo>
                  <a:pt x="5468112" y="1292352"/>
                </a:lnTo>
                <a:lnTo>
                  <a:pt x="5494020" y="1292352"/>
                </a:lnTo>
                <a:lnTo>
                  <a:pt x="5494020" y="929639"/>
                </a:lnTo>
                <a:lnTo>
                  <a:pt x="5469636" y="929639"/>
                </a:lnTo>
                <a:lnTo>
                  <a:pt x="5468112" y="928115"/>
                </a:lnTo>
                <a:close/>
              </a:path>
              <a:path w="5494020" h="1292860">
                <a:moveTo>
                  <a:pt x="5468112" y="923543"/>
                </a:moveTo>
                <a:lnTo>
                  <a:pt x="5468112" y="928115"/>
                </a:lnTo>
                <a:lnTo>
                  <a:pt x="5469636" y="929639"/>
                </a:lnTo>
                <a:lnTo>
                  <a:pt x="5468112" y="923543"/>
                </a:lnTo>
                <a:close/>
              </a:path>
              <a:path w="5494020" h="1292860">
                <a:moveTo>
                  <a:pt x="4745736" y="16763"/>
                </a:moveTo>
                <a:lnTo>
                  <a:pt x="911352" y="16763"/>
                </a:lnTo>
                <a:lnTo>
                  <a:pt x="923543" y="24384"/>
                </a:lnTo>
                <a:lnTo>
                  <a:pt x="4568952" y="24384"/>
                </a:lnTo>
                <a:lnTo>
                  <a:pt x="4593336" y="25907"/>
                </a:lnTo>
                <a:lnTo>
                  <a:pt x="4616196" y="25907"/>
                </a:lnTo>
                <a:lnTo>
                  <a:pt x="4639056" y="27431"/>
                </a:lnTo>
                <a:lnTo>
                  <a:pt x="4661916" y="30479"/>
                </a:lnTo>
                <a:lnTo>
                  <a:pt x="4706112" y="35051"/>
                </a:lnTo>
                <a:lnTo>
                  <a:pt x="4750308" y="42672"/>
                </a:lnTo>
                <a:lnTo>
                  <a:pt x="4794504" y="53339"/>
                </a:lnTo>
                <a:lnTo>
                  <a:pt x="4837176" y="65531"/>
                </a:lnTo>
                <a:lnTo>
                  <a:pt x="4878324" y="79248"/>
                </a:lnTo>
                <a:lnTo>
                  <a:pt x="4919472" y="96012"/>
                </a:lnTo>
                <a:lnTo>
                  <a:pt x="4959096" y="114300"/>
                </a:lnTo>
                <a:lnTo>
                  <a:pt x="4998720" y="134112"/>
                </a:lnTo>
                <a:lnTo>
                  <a:pt x="5035296" y="155448"/>
                </a:lnTo>
                <a:lnTo>
                  <a:pt x="5071872" y="178307"/>
                </a:lnTo>
                <a:lnTo>
                  <a:pt x="5141976" y="230124"/>
                </a:lnTo>
                <a:lnTo>
                  <a:pt x="5173980" y="259079"/>
                </a:lnTo>
                <a:lnTo>
                  <a:pt x="5204460" y="288036"/>
                </a:lnTo>
                <a:lnTo>
                  <a:pt x="5234940" y="320039"/>
                </a:lnTo>
                <a:lnTo>
                  <a:pt x="5262372" y="352043"/>
                </a:lnTo>
                <a:lnTo>
                  <a:pt x="5289804" y="385572"/>
                </a:lnTo>
                <a:lnTo>
                  <a:pt x="5338572" y="458724"/>
                </a:lnTo>
                <a:lnTo>
                  <a:pt x="5359908" y="495300"/>
                </a:lnTo>
                <a:lnTo>
                  <a:pt x="5379720" y="534924"/>
                </a:lnTo>
                <a:lnTo>
                  <a:pt x="5398008" y="574548"/>
                </a:lnTo>
                <a:lnTo>
                  <a:pt x="5428488" y="656843"/>
                </a:lnTo>
                <a:lnTo>
                  <a:pt x="5449824" y="742188"/>
                </a:lnTo>
                <a:lnTo>
                  <a:pt x="5457444" y="786384"/>
                </a:lnTo>
                <a:lnTo>
                  <a:pt x="5463540" y="832103"/>
                </a:lnTo>
                <a:lnTo>
                  <a:pt x="5468010" y="899160"/>
                </a:lnTo>
                <a:lnTo>
                  <a:pt x="5468112" y="923543"/>
                </a:lnTo>
                <a:lnTo>
                  <a:pt x="5469636" y="929639"/>
                </a:lnTo>
                <a:lnTo>
                  <a:pt x="5494020" y="929639"/>
                </a:lnTo>
                <a:lnTo>
                  <a:pt x="5494020" y="923543"/>
                </a:lnTo>
                <a:lnTo>
                  <a:pt x="5493512" y="921512"/>
                </a:lnTo>
                <a:lnTo>
                  <a:pt x="5492496" y="920496"/>
                </a:lnTo>
                <a:lnTo>
                  <a:pt x="5492496" y="917448"/>
                </a:lnTo>
                <a:lnTo>
                  <a:pt x="5493639" y="917448"/>
                </a:lnTo>
                <a:lnTo>
                  <a:pt x="5492591" y="900684"/>
                </a:lnTo>
                <a:lnTo>
                  <a:pt x="5492496" y="876300"/>
                </a:lnTo>
                <a:lnTo>
                  <a:pt x="5490972" y="851915"/>
                </a:lnTo>
                <a:lnTo>
                  <a:pt x="5487924" y="829055"/>
                </a:lnTo>
                <a:lnTo>
                  <a:pt x="5483352" y="783336"/>
                </a:lnTo>
                <a:lnTo>
                  <a:pt x="5474208" y="737615"/>
                </a:lnTo>
                <a:lnTo>
                  <a:pt x="5463540" y="691896"/>
                </a:lnTo>
                <a:lnTo>
                  <a:pt x="5451348" y="649224"/>
                </a:lnTo>
                <a:lnTo>
                  <a:pt x="5437632" y="605027"/>
                </a:lnTo>
                <a:lnTo>
                  <a:pt x="5420868" y="563879"/>
                </a:lnTo>
                <a:lnTo>
                  <a:pt x="5402580" y="522731"/>
                </a:lnTo>
                <a:lnTo>
                  <a:pt x="5381244" y="483107"/>
                </a:lnTo>
                <a:lnTo>
                  <a:pt x="5359908" y="445007"/>
                </a:lnTo>
                <a:lnTo>
                  <a:pt x="5335524" y="406907"/>
                </a:lnTo>
                <a:lnTo>
                  <a:pt x="5309616" y="370331"/>
                </a:lnTo>
                <a:lnTo>
                  <a:pt x="5282184" y="335279"/>
                </a:lnTo>
                <a:lnTo>
                  <a:pt x="5253228" y="301751"/>
                </a:lnTo>
                <a:lnTo>
                  <a:pt x="5222748" y="269748"/>
                </a:lnTo>
                <a:lnTo>
                  <a:pt x="5190744" y="239267"/>
                </a:lnTo>
                <a:lnTo>
                  <a:pt x="5157216" y="210312"/>
                </a:lnTo>
                <a:lnTo>
                  <a:pt x="5122164" y="182879"/>
                </a:lnTo>
                <a:lnTo>
                  <a:pt x="5085588" y="156972"/>
                </a:lnTo>
                <a:lnTo>
                  <a:pt x="5049012" y="132587"/>
                </a:lnTo>
                <a:lnTo>
                  <a:pt x="5009388" y="111251"/>
                </a:lnTo>
                <a:lnTo>
                  <a:pt x="4969764" y="91439"/>
                </a:lnTo>
                <a:lnTo>
                  <a:pt x="4928616" y="71627"/>
                </a:lnTo>
                <a:lnTo>
                  <a:pt x="4887468" y="56387"/>
                </a:lnTo>
                <a:lnTo>
                  <a:pt x="4843272" y="41148"/>
                </a:lnTo>
                <a:lnTo>
                  <a:pt x="4800600" y="28955"/>
                </a:lnTo>
                <a:lnTo>
                  <a:pt x="4754880" y="18287"/>
                </a:lnTo>
                <a:lnTo>
                  <a:pt x="4745736" y="16763"/>
                </a:lnTo>
                <a:close/>
              </a:path>
              <a:path w="5494020" h="1292860">
                <a:moveTo>
                  <a:pt x="5493512" y="921512"/>
                </a:moveTo>
                <a:lnTo>
                  <a:pt x="5494020" y="923543"/>
                </a:lnTo>
                <a:lnTo>
                  <a:pt x="5493918" y="921918"/>
                </a:lnTo>
                <a:lnTo>
                  <a:pt x="5493512" y="921512"/>
                </a:lnTo>
                <a:close/>
              </a:path>
              <a:path w="5494020" h="1292860">
                <a:moveTo>
                  <a:pt x="5493639" y="917448"/>
                </a:moveTo>
                <a:lnTo>
                  <a:pt x="5492496" y="917448"/>
                </a:lnTo>
                <a:lnTo>
                  <a:pt x="5493512" y="921512"/>
                </a:lnTo>
                <a:lnTo>
                  <a:pt x="5493918" y="921918"/>
                </a:lnTo>
                <a:lnTo>
                  <a:pt x="5493639" y="917448"/>
                </a:lnTo>
                <a:close/>
              </a:path>
              <a:path w="5494020" h="1292860">
                <a:moveTo>
                  <a:pt x="911352" y="16763"/>
                </a:moveTo>
                <a:lnTo>
                  <a:pt x="914400" y="21336"/>
                </a:lnTo>
                <a:lnTo>
                  <a:pt x="918972" y="24384"/>
                </a:lnTo>
                <a:lnTo>
                  <a:pt x="923543" y="24384"/>
                </a:lnTo>
                <a:lnTo>
                  <a:pt x="911352" y="16763"/>
                </a:lnTo>
                <a:close/>
              </a:path>
              <a:path w="5494020" h="1292860">
                <a:moveTo>
                  <a:pt x="929639" y="0"/>
                </a:moveTo>
                <a:lnTo>
                  <a:pt x="923543" y="0"/>
                </a:lnTo>
                <a:lnTo>
                  <a:pt x="935736" y="9143"/>
                </a:lnTo>
                <a:lnTo>
                  <a:pt x="935736" y="7619"/>
                </a:lnTo>
                <a:lnTo>
                  <a:pt x="934212" y="3048"/>
                </a:lnTo>
                <a:lnTo>
                  <a:pt x="929639" y="0"/>
                </a:lnTo>
                <a:close/>
              </a:path>
              <a:path w="5494020" h="1292860">
                <a:moveTo>
                  <a:pt x="4593336" y="0"/>
                </a:moveTo>
                <a:lnTo>
                  <a:pt x="929639" y="0"/>
                </a:lnTo>
                <a:lnTo>
                  <a:pt x="934212" y="3048"/>
                </a:lnTo>
                <a:lnTo>
                  <a:pt x="935736" y="7619"/>
                </a:lnTo>
                <a:lnTo>
                  <a:pt x="935736" y="9143"/>
                </a:lnTo>
                <a:lnTo>
                  <a:pt x="4697729" y="9143"/>
                </a:lnTo>
                <a:lnTo>
                  <a:pt x="4663440" y="4572"/>
                </a:lnTo>
                <a:lnTo>
                  <a:pt x="4593336" y="0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094476" y="1267967"/>
            <a:ext cx="35560" cy="1018540"/>
          </a:xfrm>
          <a:custGeom>
            <a:avLst/>
            <a:gdLst/>
            <a:ahLst/>
            <a:cxnLst/>
            <a:rect l="l" t="t" r="r" b="b"/>
            <a:pathLst>
              <a:path w="35560" h="1018539">
                <a:moveTo>
                  <a:pt x="0" y="0"/>
                </a:moveTo>
                <a:lnTo>
                  <a:pt x="0" y="82804"/>
                </a:lnTo>
                <a:lnTo>
                  <a:pt x="1524" y="89916"/>
                </a:lnTo>
                <a:lnTo>
                  <a:pt x="6096" y="109728"/>
                </a:lnTo>
                <a:lnTo>
                  <a:pt x="9144" y="152400"/>
                </a:lnTo>
                <a:lnTo>
                  <a:pt x="10668" y="175260"/>
                </a:lnTo>
                <a:lnTo>
                  <a:pt x="10668" y="1018032"/>
                </a:lnTo>
                <a:lnTo>
                  <a:pt x="35051" y="1018032"/>
                </a:lnTo>
                <a:lnTo>
                  <a:pt x="35051" y="150876"/>
                </a:lnTo>
                <a:lnTo>
                  <a:pt x="33527" y="128016"/>
                </a:lnTo>
                <a:lnTo>
                  <a:pt x="30479" y="105156"/>
                </a:lnTo>
                <a:lnTo>
                  <a:pt x="21336" y="62484"/>
                </a:lnTo>
                <a:lnTo>
                  <a:pt x="9144" y="19812"/>
                </a:lnTo>
                <a:lnTo>
                  <a:pt x="0" y="0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xfrm>
            <a:off x="22606" y="218718"/>
            <a:ext cx="1221486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725805" algn="l"/>
                <a:tab pos="12201525" algn="l"/>
              </a:tabLst>
            </a:pPr>
            <a:r>
              <a:rPr sz="3200" dirty="0" smtClean="0"/>
              <a:t>1.1 </a:t>
            </a:r>
            <a:r>
              <a:rPr sz="3200" dirty="0">
                <a:latin typeface="微软雅黑"/>
                <a:cs typeface="微软雅黑"/>
              </a:rPr>
              <a:t>人员及科技成果 </a:t>
            </a:r>
            <a:r>
              <a:rPr sz="3200" dirty="0" smtClean="0"/>
              <a:t>Staff</a:t>
            </a:r>
            <a:r>
              <a:rPr lang="en-US" sz="3200" dirty="0" smtClean="0"/>
              <a:t> and achievements in 2017</a:t>
            </a:r>
            <a:endParaRPr sz="2900" dirty="0">
              <a:latin typeface="微软雅黑"/>
              <a:cs typeface="微软雅黑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387846" y="2286000"/>
            <a:ext cx="0" cy="2286000"/>
          </a:xfrm>
          <a:custGeom>
            <a:avLst/>
            <a:gdLst/>
            <a:ahLst/>
            <a:cxnLst/>
            <a:rect l="l" t="t" r="r" b="b"/>
            <a:pathLst>
              <a:path h="2286000">
                <a:moveTo>
                  <a:pt x="0" y="0"/>
                </a:moveTo>
                <a:lnTo>
                  <a:pt x="0" y="2286000"/>
                </a:lnTo>
              </a:path>
            </a:pathLst>
          </a:custGeom>
          <a:ln w="25908">
            <a:solidFill>
              <a:srgbClr val="8064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1855957" y="2286000"/>
            <a:ext cx="0" cy="2286000"/>
          </a:xfrm>
          <a:custGeom>
            <a:avLst/>
            <a:gdLst/>
            <a:ahLst/>
            <a:cxnLst/>
            <a:rect l="l" t="t" r="r" b="b"/>
            <a:pathLst>
              <a:path h="2286000">
                <a:moveTo>
                  <a:pt x="0" y="0"/>
                </a:moveTo>
                <a:lnTo>
                  <a:pt x="0" y="2286000"/>
                </a:lnTo>
              </a:path>
            </a:pathLst>
          </a:custGeom>
          <a:ln w="25907">
            <a:solidFill>
              <a:srgbClr val="8064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101334" y="4081271"/>
            <a:ext cx="0" cy="490855"/>
          </a:xfrm>
          <a:custGeom>
            <a:avLst/>
            <a:gdLst/>
            <a:ahLst/>
            <a:cxnLst/>
            <a:rect l="l" t="t" r="r" b="b"/>
            <a:pathLst>
              <a:path h="490854">
                <a:moveTo>
                  <a:pt x="0" y="0"/>
                </a:moveTo>
                <a:lnTo>
                  <a:pt x="0" y="490727"/>
                </a:lnTo>
              </a:path>
            </a:pathLst>
          </a:custGeom>
          <a:ln w="13715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094476" y="2286000"/>
            <a:ext cx="35560" cy="1077595"/>
          </a:xfrm>
          <a:custGeom>
            <a:avLst/>
            <a:gdLst/>
            <a:ahLst/>
            <a:cxnLst/>
            <a:rect l="l" t="t" r="r" b="b"/>
            <a:pathLst>
              <a:path w="35560" h="1077595">
                <a:moveTo>
                  <a:pt x="35051" y="0"/>
                </a:moveTo>
                <a:lnTo>
                  <a:pt x="10668" y="0"/>
                </a:lnTo>
                <a:lnTo>
                  <a:pt x="10668" y="902208"/>
                </a:lnTo>
                <a:lnTo>
                  <a:pt x="9144" y="925067"/>
                </a:lnTo>
                <a:lnTo>
                  <a:pt x="6096" y="967739"/>
                </a:lnTo>
                <a:lnTo>
                  <a:pt x="1524" y="987551"/>
                </a:lnTo>
                <a:lnTo>
                  <a:pt x="0" y="994663"/>
                </a:lnTo>
                <a:lnTo>
                  <a:pt x="0" y="1077467"/>
                </a:lnTo>
                <a:lnTo>
                  <a:pt x="9144" y="1056132"/>
                </a:lnTo>
                <a:lnTo>
                  <a:pt x="27432" y="992124"/>
                </a:lnTo>
                <a:lnTo>
                  <a:pt x="30479" y="970788"/>
                </a:lnTo>
                <a:lnTo>
                  <a:pt x="33527" y="947927"/>
                </a:lnTo>
                <a:lnTo>
                  <a:pt x="35051" y="925067"/>
                </a:lnTo>
                <a:lnTo>
                  <a:pt x="35051" y="0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>
                <a:latin typeface="微软雅黑"/>
                <a:cs typeface="微软雅黑"/>
              </a:rPr>
              <a:t>研究成果</a:t>
            </a:r>
            <a:r>
              <a:rPr dirty="0"/>
              <a:t>2017</a:t>
            </a:r>
            <a:r>
              <a:rPr spc="-135" dirty="0"/>
              <a:t> </a:t>
            </a:r>
            <a:r>
              <a:rPr dirty="0"/>
              <a:t>R&amp;D</a:t>
            </a:r>
          </a:p>
          <a:p>
            <a:pPr marL="12700" marR="364490">
              <a:lnSpc>
                <a:spcPct val="100400"/>
              </a:lnSpc>
              <a:spcBef>
                <a:spcPts val="705"/>
              </a:spcBef>
            </a:pPr>
            <a:r>
              <a:rPr sz="2400" spc="-5" dirty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sz="2400" spc="-5" dirty="0">
                <a:solidFill>
                  <a:srgbClr val="000000"/>
                </a:solidFill>
                <a:latin typeface="微软雅黑"/>
                <a:cs typeface="微软雅黑"/>
              </a:rPr>
              <a:t>主导</a:t>
            </a:r>
            <a:r>
              <a:rPr sz="2400" spc="-5" dirty="0">
                <a:solidFill>
                  <a:srgbClr val="000000"/>
                </a:solidFill>
              </a:rPr>
              <a:t>ICAG-2017</a:t>
            </a:r>
            <a:r>
              <a:rPr sz="2400" spc="-110" dirty="0">
                <a:solidFill>
                  <a:srgbClr val="000000"/>
                </a:solidFill>
              </a:rPr>
              <a:t> </a:t>
            </a:r>
            <a:r>
              <a:rPr sz="2400" dirty="0">
                <a:solidFill>
                  <a:srgbClr val="000000"/>
                </a:solidFill>
                <a:latin typeface="微软雅黑"/>
                <a:cs typeface="微软雅黑"/>
              </a:rPr>
              <a:t>国际重力仪关键比对  </a:t>
            </a:r>
            <a:r>
              <a:rPr sz="2400" dirty="0">
                <a:solidFill>
                  <a:srgbClr val="000000"/>
                </a:solidFill>
              </a:rPr>
              <a:t>Hosting international comparison of  </a:t>
            </a:r>
            <a:r>
              <a:rPr sz="2400" spc="-5" dirty="0">
                <a:solidFill>
                  <a:srgbClr val="000000"/>
                </a:solidFill>
              </a:rPr>
              <a:t>absolute </a:t>
            </a:r>
            <a:r>
              <a:rPr sz="2400" spc="-10" dirty="0">
                <a:solidFill>
                  <a:srgbClr val="000000"/>
                </a:solidFill>
              </a:rPr>
              <a:t>gravimeter</a:t>
            </a:r>
            <a:r>
              <a:rPr sz="2400" spc="-85" dirty="0">
                <a:solidFill>
                  <a:srgbClr val="000000"/>
                </a:solidFill>
              </a:rPr>
              <a:t> </a:t>
            </a:r>
            <a:r>
              <a:rPr sz="2400" spc="-5" dirty="0">
                <a:solidFill>
                  <a:srgbClr val="000000"/>
                </a:solidFill>
              </a:rPr>
              <a:t>ICAG-2017</a:t>
            </a:r>
            <a:endParaRPr sz="2400" dirty="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500"/>
              </a:spcBef>
            </a:pP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sz="2400" dirty="0">
                <a:solidFill>
                  <a:srgbClr val="000000"/>
                </a:solidFill>
                <a:latin typeface="微软雅黑"/>
                <a:cs typeface="微软雅黑"/>
              </a:rPr>
              <a:t>玻尔兹曼常数</a:t>
            </a:r>
            <a:r>
              <a:rPr sz="2400" spc="-275" dirty="0">
                <a:solidFill>
                  <a:srgbClr val="000000"/>
                </a:solidFill>
                <a:latin typeface="微软雅黑"/>
                <a:cs typeface="微软雅黑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mbria"/>
                <a:cs typeface="Cambria"/>
              </a:rPr>
              <a:t>Boltzmann </a:t>
            </a:r>
            <a:r>
              <a:rPr sz="1800" b="1" spc="-5" dirty="0">
                <a:solidFill>
                  <a:srgbClr val="000000"/>
                </a:solidFill>
                <a:latin typeface="Cambria"/>
                <a:cs typeface="Cambria"/>
              </a:rPr>
              <a:t>constant</a:t>
            </a:r>
            <a:endParaRPr sz="1800" dirty="0">
              <a:latin typeface="Cambria"/>
              <a:cs typeface="Cambria"/>
            </a:endParaRPr>
          </a:p>
          <a:p>
            <a:pPr marL="556260">
              <a:lnSpc>
                <a:spcPct val="100000"/>
              </a:lnSpc>
              <a:spcBef>
                <a:spcPts val="695"/>
              </a:spcBef>
            </a:pP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sz="2400" dirty="0">
                <a:solidFill>
                  <a:srgbClr val="000000"/>
                </a:solidFill>
                <a:latin typeface="微软雅黑"/>
                <a:cs typeface="微软雅黑"/>
              </a:rPr>
              <a:t>声学共鸣法，不确定度 </a:t>
            </a:r>
            <a:r>
              <a:rPr sz="2400" i="1" spc="-5" dirty="0">
                <a:solidFill>
                  <a:srgbClr val="000000"/>
                </a:solidFill>
                <a:latin typeface="Cambria"/>
                <a:cs typeface="Cambria"/>
              </a:rPr>
              <a:t>U</a:t>
            </a:r>
            <a:r>
              <a:rPr sz="2400" spc="-5" dirty="0">
                <a:solidFill>
                  <a:srgbClr val="000000"/>
                </a:solidFill>
              </a:rPr>
              <a:t>=</a:t>
            </a:r>
            <a:r>
              <a:rPr sz="2400" spc="-165" dirty="0">
                <a:solidFill>
                  <a:srgbClr val="000000"/>
                </a:solidFill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Arial"/>
                <a:cs typeface="Arial"/>
              </a:rPr>
              <a:t>2.0x10</a:t>
            </a:r>
            <a:r>
              <a:rPr sz="2400" spc="-7" baseline="24305" dirty="0">
                <a:solidFill>
                  <a:srgbClr val="000000"/>
                </a:solidFill>
                <a:latin typeface="Arial"/>
                <a:cs typeface="Arial"/>
              </a:rPr>
              <a:t>-6</a:t>
            </a:r>
            <a:endParaRPr sz="2400" baseline="24305" dirty="0">
              <a:latin typeface="Arial"/>
              <a:cs typeface="Arial"/>
            </a:endParaRPr>
          </a:p>
          <a:p>
            <a:pPr marL="556260">
              <a:lnSpc>
                <a:spcPct val="100000"/>
              </a:lnSpc>
              <a:spcBef>
                <a:spcPts val="705"/>
              </a:spcBef>
            </a:pP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sz="2400" dirty="0">
                <a:solidFill>
                  <a:srgbClr val="000000"/>
                </a:solidFill>
                <a:latin typeface="微软雅黑"/>
                <a:cs typeface="微软雅黑"/>
              </a:rPr>
              <a:t>噪声法，不确定度 </a:t>
            </a:r>
            <a:r>
              <a:rPr sz="2400" i="1" spc="-5" dirty="0">
                <a:solidFill>
                  <a:srgbClr val="000000"/>
                </a:solidFill>
                <a:latin typeface="Cambria"/>
                <a:cs typeface="Cambria"/>
              </a:rPr>
              <a:t>U</a:t>
            </a:r>
            <a:r>
              <a:rPr sz="2400" spc="-5" dirty="0">
                <a:solidFill>
                  <a:srgbClr val="000000"/>
                </a:solidFill>
              </a:rPr>
              <a:t>=</a:t>
            </a:r>
            <a:r>
              <a:rPr sz="2400" spc="-165" dirty="0">
                <a:solidFill>
                  <a:srgbClr val="000000"/>
                </a:solidFill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Arial"/>
                <a:cs typeface="Arial"/>
              </a:rPr>
              <a:t>2.7x10</a:t>
            </a:r>
            <a:r>
              <a:rPr sz="2400" spc="-7" baseline="24305" dirty="0">
                <a:solidFill>
                  <a:srgbClr val="000000"/>
                </a:solidFill>
                <a:latin typeface="Arial"/>
                <a:cs typeface="Arial"/>
              </a:rPr>
              <a:t>-6</a:t>
            </a:r>
            <a:endParaRPr sz="2400" baseline="24305" dirty="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374891" y="4572000"/>
            <a:ext cx="5494020" cy="2040889"/>
          </a:xfrm>
          <a:custGeom>
            <a:avLst/>
            <a:gdLst/>
            <a:ahLst/>
            <a:cxnLst/>
            <a:rect l="l" t="t" r="r" b="b"/>
            <a:pathLst>
              <a:path w="5494020" h="2040890">
                <a:moveTo>
                  <a:pt x="25908" y="1101852"/>
                </a:moveTo>
                <a:lnTo>
                  <a:pt x="12192" y="1101852"/>
                </a:lnTo>
                <a:lnTo>
                  <a:pt x="18287" y="1103376"/>
                </a:lnTo>
                <a:lnTo>
                  <a:pt x="21336" y="1106424"/>
                </a:lnTo>
                <a:lnTo>
                  <a:pt x="21336" y="1107948"/>
                </a:lnTo>
                <a:lnTo>
                  <a:pt x="0" y="1115568"/>
                </a:lnTo>
                <a:lnTo>
                  <a:pt x="0" y="1139952"/>
                </a:lnTo>
                <a:lnTo>
                  <a:pt x="1524" y="1162812"/>
                </a:lnTo>
                <a:lnTo>
                  <a:pt x="3048" y="1187196"/>
                </a:lnTo>
                <a:lnTo>
                  <a:pt x="4572" y="1210056"/>
                </a:lnTo>
                <a:lnTo>
                  <a:pt x="10668" y="1257300"/>
                </a:lnTo>
                <a:lnTo>
                  <a:pt x="18287" y="1303020"/>
                </a:lnTo>
                <a:lnTo>
                  <a:pt x="28956" y="1347216"/>
                </a:lnTo>
                <a:lnTo>
                  <a:pt x="41148" y="1391412"/>
                </a:lnTo>
                <a:lnTo>
                  <a:pt x="56387" y="1434084"/>
                </a:lnTo>
                <a:lnTo>
                  <a:pt x="73152" y="1476756"/>
                </a:lnTo>
                <a:lnTo>
                  <a:pt x="91440" y="1516380"/>
                </a:lnTo>
                <a:lnTo>
                  <a:pt x="111252" y="1556004"/>
                </a:lnTo>
                <a:lnTo>
                  <a:pt x="134112" y="1595628"/>
                </a:lnTo>
                <a:lnTo>
                  <a:pt x="158496" y="1632204"/>
                </a:lnTo>
                <a:lnTo>
                  <a:pt x="184404" y="1668780"/>
                </a:lnTo>
                <a:lnTo>
                  <a:pt x="211836" y="1703832"/>
                </a:lnTo>
                <a:lnTo>
                  <a:pt x="240791" y="1737360"/>
                </a:lnTo>
                <a:lnTo>
                  <a:pt x="271272" y="1769364"/>
                </a:lnTo>
                <a:lnTo>
                  <a:pt x="303276" y="1799844"/>
                </a:lnTo>
                <a:lnTo>
                  <a:pt x="336804" y="1828800"/>
                </a:lnTo>
                <a:lnTo>
                  <a:pt x="371856" y="1856232"/>
                </a:lnTo>
                <a:lnTo>
                  <a:pt x="406908" y="1882139"/>
                </a:lnTo>
                <a:lnTo>
                  <a:pt x="445008" y="1906524"/>
                </a:lnTo>
                <a:lnTo>
                  <a:pt x="483108" y="1929384"/>
                </a:lnTo>
                <a:lnTo>
                  <a:pt x="524256" y="1949195"/>
                </a:lnTo>
                <a:lnTo>
                  <a:pt x="565404" y="1967484"/>
                </a:lnTo>
                <a:lnTo>
                  <a:pt x="606552" y="1984248"/>
                </a:lnTo>
                <a:lnTo>
                  <a:pt x="649224" y="1999488"/>
                </a:lnTo>
                <a:lnTo>
                  <a:pt x="693419" y="2011680"/>
                </a:lnTo>
                <a:lnTo>
                  <a:pt x="783336" y="2029968"/>
                </a:lnTo>
                <a:lnTo>
                  <a:pt x="829056" y="2036064"/>
                </a:lnTo>
                <a:lnTo>
                  <a:pt x="900684" y="2040636"/>
                </a:lnTo>
                <a:lnTo>
                  <a:pt x="4568952" y="2040636"/>
                </a:lnTo>
                <a:lnTo>
                  <a:pt x="4569131" y="2039112"/>
                </a:lnTo>
                <a:lnTo>
                  <a:pt x="4565904" y="2039112"/>
                </a:lnTo>
                <a:lnTo>
                  <a:pt x="4559808" y="2037588"/>
                </a:lnTo>
                <a:lnTo>
                  <a:pt x="4555236" y="2033015"/>
                </a:lnTo>
                <a:lnTo>
                  <a:pt x="4556760" y="2025395"/>
                </a:lnTo>
                <a:lnTo>
                  <a:pt x="4556760" y="2019300"/>
                </a:lnTo>
                <a:lnTo>
                  <a:pt x="4562856" y="2014727"/>
                </a:lnTo>
                <a:lnTo>
                  <a:pt x="900684" y="2014727"/>
                </a:lnTo>
                <a:lnTo>
                  <a:pt x="832104" y="2010156"/>
                </a:lnTo>
                <a:lnTo>
                  <a:pt x="786384" y="2004060"/>
                </a:lnTo>
                <a:lnTo>
                  <a:pt x="742188" y="1996439"/>
                </a:lnTo>
                <a:lnTo>
                  <a:pt x="656843" y="1975104"/>
                </a:lnTo>
                <a:lnTo>
                  <a:pt x="614172" y="1959864"/>
                </a:lnTo>
                <a:lnTo>
                  <a:pt x="574548" y="1944624"/>
                </a:lnTo>
                <a:lnTo>
                  <a:pt x="534924" y="1926336"/>
                </a:lnTo>
                <a:lnTo>
                  <a:pt x="495300" y="1906524"/>
                </a:lnTo>
                <a:lnTo>
                  <a:pt x="457200" y="1885188"/>
                </a:lnTo>
                <a:lnTo>
                  <a:pt x="420624" y="1860804"/>
                </a:lnTo>
                <a:lnTo>
                  <a:pt x="385572" y="1836420"/>
                </a:lnTo>
                <a:lnTo>
                  <a:pt x="352043" y="1808988"/>
                </a:lnTo>
                <a:lnTo>
                  <a:pt x="320039" y="1781556"/>
                </a:lnTo>
                <a:lnTo>
                  <a:pt x="288036" y="1751076"/>
                </a:lnTo>
                <a:lnTo>
                  <a:pt x="259080" y="1720595"/>
                </a:lnTo>
                <a:lnTo>
                  <a:pt x="230124" y="1687068"/>
                </a:lnTo>
                <a:lnTo>
                  <a:pt x="204215" y="1653539"/>
                </a:lnTo>
                <a:lnTo>
                  <a:pt x="178308" y="1618488"/>
                </a:lnTo>
                <a:lnTo>
                  <a:pt x="155448" y="1581912"/>
                </a:lnTo>
                <a:lnTo>
                  <a:pt x="134112" y="1543812"/>
                </a:lnTo>
                <a:lnTo>
                  <a:pt x="114300" y="1505712"/>
                </a:lnTo>
                <a:lnTo>
                  <a:pt x="96012" y="1466088"/>
                </a:lnTo>
                <a:lnTo>
                  <a:pt x="79248" y="1424940"/>
                </a:lnTo>
                <a:lnTo>
                  <a:pt x="65532" y="1382268"/>
                </a:lnTo>
                <a:lnTo>
                  <a:pt x="53340" y="1339596"/>
                </a:lnTo>
                <a:lnTo>
                  <a:pt x="42672" y="1296924"/>
                </a:lnTo>
                <a:lnTo>
                  <a:pt x="35052" y="1252728"/>
                </a:lnTo>
                <a:lnTo>
                  <a:pt x="28956" y="1207008"/>
                </a:lnTo>
                <a:lnTo>
                  <a:pt x="26009" y="1162812"/>
                </a:lnTo>
                <a:lnTo>
                  <a:pt x="25908" y="1138428"/>
                </a:lnTo>
                <a:lnTo>
                  <a:pt x="25298" y="1129284"/>
                </a:lnTo>
                <a:lnTo>
                  <a:pt x="7620" y="1129284"/>
                </a:lnTo>
                <a:lnTo>
                  <a:pt x="3048" y="1124712"/>
                </a:lnTo>
                <a:lnTo>
                  <a:pt x="24384" y="1115568"/>
                </a:lnTo>
                <a:lnTo>
                  <a:pt x="25908" y="1115568"/>
                </a:lnTo>
                <a:lnTo>
                  <a:pt x="25908" y="1101852"/>
                </a:lnTo>
                <a:close/>
              </a:path>
              <a:path w="5494020" h="2040890">
                <a:moveTo>
                  <a:pt x="4572000" y="2014727"/>
                </a:moveTo>
                <a:lnTo>
                  <a:pt x="4568952" y="2040636"/>
                </a:lnTo>
                <a:lnTo>
                  <a:pt x="4577080" y="2040127"/>
                </a:lnTo>
                <a:lnTo>
                  <a:pt x="4581144" y="2036064"/>
                </a:lnTo>
                <a:lnTo>
                  <a:pt x="4582668" y="2028444"/>
                </a:lnTo>
                <a:lnTo>
                  <a:pt x="4582668" y="2022348"/>
                </a:lnTo>
                <a:lnTo>
                  <a:pt x="4578096" y="2016252"/>
                </a:lnTo>
                <a:lnTo>
                  <a:pt x="4572000" y="2014727"/>
                </a:lnTo>
                <a:close/>
              </a:path>
              <a:path w="5494020" h="2040890">
                <a:moveTo>
                  <a:pt x="4577080" y="2040127"/>
                </a:moveTo>
                <a:lnTo>
                  <a:pt x="4568952" y="2040636"/>
                </a:lnTo>
                <a:lnTo>
                  <a:pt x="4576572" y="2040636"/>
                </a:lnTo>
                <a:lnTo>
                  <a:pt x="4577080" y="2040127"/>
                </a:lnTo>
                <a:close/>
              </a:path>
              <a:path w="5494020" h="2040890">
                <a:moveTo>
                  <a:pt x="5494020" y="0"/>
                </a:moveTo>
                <a:lnTo>
                  <a:pt x="5468112" y="0"/>
                </a:lnTo>
                <a:lnTo>
                  <a:pt x="5468112" y="1139952"/>
                </a:lnTo>
                <a:lnTo>
                  <a:pt x="5463540" y="1208532"/>
                </a:lnTo>
                <a:lnTo>
                  <a:pt x="5457444" y="1252728"/>
                </a:lnTo>
                <a:lnTo>
                  <a:pt x="5449824" y="1296924"/>
                </a:lnTo>
                <a:lnTo>
                  <a:pt x="5439156" y="1341120"/>
                </a:lnTo>
                <a:lnTo>
                  <a:pt x="5426964" y="1383792"/>
                </a:lnTo>
                <a:lnTo>
                  <a:pt x="5413248" y="1424940"/>
                </a:lnTo>
                <a:lnTo>
                  <a:pt x="5398008" y="1466088"/>
                </a:lnTo>
                <a:lnTo>
                  <a:pt x="5379720" y="1505712"/>
                </a:lnTo>
                <a:lnTo>
                  <a:pt x="5359908" y="1545336"/>
                </a:lnTo>
                <a:lnTo>
                  <a:pt x="5338572" y="1581912"/>
                </a:lnTo>
                <a:lnTo>
                  <a:pt x="5314188" y="1618488"/>
                </a:lnTo>
                <a:lnTo>
                  <a:pt x="5289804" y="1653539"/>
                </a:lnTo>
                <a:lnTo>
                  <a:pt x="5262372" y="1688592"/>
                </a:lnTo>
                <a:lnTo>
                  <a:pt x="5234940" y="1720595"/>
                </a:lnTo>
                <a:lnTo>
                  <a:pt x="5173980" y="1781556"/>
                </a:lnTo>
                <a:lnTo>
                  <a:pt x="5140452" y="1810512"/>
                </a:lnTo>
                <a:lnTo>
                  <a:pt x="5106924" y="1836420"/>
                </a:lnTo>
                <a:lnTo>
                  <a:pt x="5071872" y="1860804"/>
                </a:lnTo>
                <a:lnTo>
                  <a:pt x="5035296" y="1885188"/>
                </a:lnTo>
                <a:lnTo>
                  <a:pt x="4997196" y="1906524"/>
                </a:lnTo>
                <a:lnTo>
                  <a:pt x="4959096" y="1926336"/>
                </a:lnTo>
                <a:lnTo>
                  <a:pt x="4919472" y="1944624"/>
                </a:lnTo>
                <a:lnTo>
                  <a:pt x="4878324" y="1959864"/>
                </a:lnTo>
                <a:lnTo>
                  <a:pt x="4835652" y="1975104"/>
                </a:lnTo>
                <a:lnTo>
                  <a:pt x="4792980" y="1987295"/>
                </a:lnTo>
                <a:lnTo>
                  <a:pt x="4750308" y="1996439"/>
                </a:lnTo>
                <a:lnTo>
                  <a:pt x="4706112" y="2004060"/>
                </a:lnTo>
                <a:lnTo>
                  <a:pt x="4660392" y="2010156"/>
                </a:lnTo>
                <a:lnTo>
                  <a:pt x="4591812" y="2014727"/>
                </a:lnTo>
                <a:lnTo>
                  <a:pt x="4572000" y="2014727"/>
                </a:lnTo>
                <a:lnTo>
                  <a:pt x="4578096" y="2016252"/>
                </a:lnTo>
                <a:lnTo>
                  <a:pt x="4582668" y="2022348"/>
                </a:lnTo>
                <a:lnTo>
                  <a:pt x="4582668" y="2028444"/>
                </a:lnTo>
                <a:lnTo>
                  <a:pt x="4581144" y="2036064"/>
                </a:lnTo>
                <a:lnTo>
                  <a:pt x="4577080" y="2040127"/>
                </a:lnTo>
                <a:lnTo>
                  <a:pt x="4593336" y="2039112"/>
                </a:lnTo>
                <a:lnTo>
                  <a:pt x="4616196" y="2039112"/>
                </a:lnTo>
                <a:lnTo>
                  <a:pt x="4640580" y="2037588"/>
                </a:lnTo>
                <a:lnTo>
                  <a:pt x="4663440" y="2034539"/>
                </a:lnTo>
                <a:lnTo>
                  <a:pt x="4710684" y="2029968"/>
                </a:lnTo>
                <a:lnTo>
                  <a:pt x="4800600" y="2011680"/>
                </a:lnTo>
                <a:lnTo>
                  <a:pt x="4844796" y="1997964"/>
                </a:lnTo>
                <a:lnTo>
                  <a:pt x="4887468" y="1984248"/>
                </a:lnTo>
                <a:lnTo>
                  <a:pt x="4928616" y="1967484"/>
                </a:lnTo>
                <a:lnTo>
                  <a:pt x="4969764" y="1949195"/>
                </a:lnTo>
                <a:lnTo>
                  <a:pt x="5049012" y="1906524"/>
                </a:lnTo>
                <a:lnTo>
                  <a:pt x="5085588" y="1882139"/>
                </a:lnTo>
                <a:lnTo>
                  <a:pt x="5122164" y="1856232"/>
                </a:lnTo>
                <a:lnTo>
                  <a:pt x="5157216" y="1828800"/>
                </a:lnTo>
                <a:lnTo>
                  <a:pt x="5190744" y="1799844"/>
                </a:lnTo>
                <a:lnTo>
                  <a:pt x="5222748" y="1769364"/>
                </a:lnTo>
                <a:lnTo>
                  <a:pt x="5253228" y="1737360"/>
                </a:lnTo>
                <a:lnTo>
                  <a:pt x="5282184" y="1703832"/>
                </a:lnTo>
                <a:lnTo>
                  <a:pt x="5309616" y="1668780"/>
                </a:lnTo>
                <a:lnTo>
                  <a:pt x="5335524" y="1632204"/>
                </a:lnTo>
                <a:lnTo>
                  <a:pt x="5359908" y="1595628"/>
                </a:lnTo>
                <a:lnTo>
                  <a:pt x="5382768" y="1556004"/>
                </a:lnTo>
                <a:lnTo>
                  <a:pt x="5402580" y="1516380"/>
                </a:lnTo>
                <a:lnTo>
                  <a:pt x="5420868" y="1475232"/>
                </a:lnTo>
                <a:lnTo>
                  <a:pt x="5437632" y="1434084"/>
                </a:lnTo>
                <a:lnTo>
                  <a:pt x="5451348" y="1389888"/>
                </a:lnTo>
                <a:lnTo>
                  <a:pt x="5465064" y="1347216"/>
                </a:lnTo>
                <a:lnTo>
                  <a:pt x="5474208" y="1301496"/>
                </a:lnTo>
                <a:lnTo>
                  <a:pt x="5483352" y="1257300"/>
                </a:lnTo>
                <a:lnTo>
                  <a:pt x="5489448" y="1210056"/>
                </a:lnTo>
                <a:lnTo>
                  <a:pt x="5490972" y="1187196"/>
                </a:lnTo>
                <a:lnTo>
                  <a:pt x="5492496" y="1162812"/>
                </a:lnTo>
                <a:lnTo>
                  <a:pt x="5492591" y="1138428"/>
                </a:lnTo>
                <a:lnTo>
                  <a:pt x="5494020" y="1115568"/>
                </a:lnTo>
                <a:lnTo>
                  <a:pt x="5494020" y="0"/>
                </a:lnTo>
                <a:close/>
              </a:path>
              <a:path w="5494020" h="2040890">
                <a:moveTo>
                  <a:pt x="4568952" y="2014727"/>
                </a:moveTo>
                <a:lnTo>
                  <a:pt x="4562856" y="2014727"/>
                </a:lnTo>
                <a:lnTo>
                  <a:pt x="4556760" y="2019300"/>
                </a:lnTo>
                <a:lnTo>
                  <a:pt x="4556760" y="2025395"/>
                </a:lnTo>
                <a:lnTo>
                  <a:pt x="4555236" y="2033015"/>
                </a:lnTo>
                <a:lnTo>
                  <a:pt x="4559808" y="2037588"/>
                </a:lnTo>
                <a:lnTo>
                  <a:pt x="4565904" y="2039112"/>
                </a:lnTo>
                <a:lnTo>
                  <a:pt x="4568952" y="2014727"/>
                </a:lnTo>
                <a:close/>
              </a:path>
              <a:path w="5494020" h="2040890">
                <a:moveTo>
                  <a:pt x="4572000" y="2014727"/>
                </a:moveTo>
                <a:lnTo>
                  <a:pt x="4568952" y="2014727"/>
                </a:lnTo>
                <a:lnTo>
                  <a:pt x="4565904" y="2039112"/>
                </a:lnTo>
                <a:lnTo>
                  <a:pt x="4569131" y="2039112"/>
                </a:lnTo>
                <a:lnTo>
                  <a:pt x="4572000" y="2014727"/>
                </a:lnTo>
                <a:close/>
              </a:path>
              <a:path w="5494020" h="2040890">
                <a:moveTo>
                  <a:pt x="24384" y="1115568"/>
                </a:moveTo>
                <a:lnTo>
                  <a:pt x="3048" y="1124712"/>
                </a:lnTo>
                <a:lnTo>
                  <a:pt x="7620" y="1129284"/>
                </a:lnTo>
                <a:lnTo>
                  <a:pt x="12192" y="1129284"/>
                </a:lnTo>
                <a:lnTo>
                  <a:pt x="18287" y="1127760"/>
                </a:lnTo>
                <a:lnTo>
                  <a:pt x="22860" y="1126236"/>
                </a:lnTo>
                <a:lnTo>
                  <a:pt x="24892" y="1123188"/>
                </a:lnTo>
                <a:lnTo>
                  <a:pt x="24384" y="1115568"/>
                </a:lnTo>
                <a:close/>
              </a:path>
              <a:path w="5494020" h="2040890">
                <a:moveTo>
                  <a:pt x="24892" y="1123188"/>
                </a:moveTo>
                <a:lnTo>
                  <a:pt x="22860" y="1126236"/>
                </a:lnTo>
                <a:lnTo>
                  <a:pt x="18287" y="1127760"/>
                </a:lnTo>
                <a:lnTo>
                  <a:pt x="12192" y="1129284"/>
                </a:lnTo>
                <a:lnTo>
                  <a:pt x="25298" y="1129284"/>
                </a:lnTo>
                <a:lnTo>
                  <a:pt x="24892" y="1123188"/>
                </a:lnTo>
                <a:close/>
              </a:path>
              <a:path w="5494020" h="2040890">
                <a:moveTo>
                  <a:pt x="25908" y="1115568"/>
                </a:moveTo>
                <a:lnTo>
                  <a:pt x="24384" y="1115568"/>
                </a:lnTo>
                <a:lnTo>
                  <a:pt x="24892" y="1123188"/>
                </a:lnTo>
                <a:lnTo>
                  <a:pt x="25908" y="1121664"/>
                </a:lnTo>
                <a:lnTo>
                  <a:pt x="25908" y="1115568"/>
                </a:lnTo>
                <a:close/>
              </a:path>
              <a:path w="5494020" h="2040890">
                <a:moveTo>
                  <a:pt x="12192" y="1101852"/>
                </a:moveTo>
                <a:lnTo>
                  <a:pt x="7620" y="1103376"/>
                </a:lnTo>
                <a:lnTo>
                  <a:pt x="3048" y="1106424"/>
                </a:lnTo>
                <a:lnTo>
                  <a:pt x="0" y="1110996"/>
                </a:lnTo>
                <a:lnTo>
                  <a:pt x="0" y="1115568"/>
                </a:lnTo>
                <a:lnTo>
                  <a:pt x="21336" y="1107948"/>
                </a:lnTo>
                <a:lnTo>
                  <a:pt x="21336" y="1106424"/>
                </a:lnTo>
                <a:lnTo>
                  <a:pt x="18287" y="1103376"/>
                </a:lnTo>
                <a:lnTo>
                  <a:pt x="12192" y="1101852"/>
                </a:lnTo>
                <a:close/>
              </a:path>
              <a:path w="5494020" h="2040890">
                <a:moveTo>
                  <a:pt x="25908" y="0"/>
                </a:moveTo>
                <a:lnTo>
                  <a:pt x="0" y="0"/>
                </a:lnTo>
                <a:lnTo>
                  <a:pt x="0" y="1110996"/>
                </a:lnTo>
                <a:lnTo>
                  <a:pt x="3048" y="1106424"/>
                </a:lnTo>
                <a:lnTo>
                  <a:pt x="7620" y="1103376"/>
                </a:lnTo>
                <a:lnTo>
                  <a:pt x="12192" y="1101852"/>
                </a:lnTo>
                <a:lnTo>
                  <a:pt x="25908" y="1101852"/>
                </a:lnTo>
                <a:lnTo>
                  <a:pt x="25908" y="0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101334" y="4572000"/>
            <a:ext cx="0" cy="1664335"/>
          </a:xfrm>
          <a:custGeom>
            <a:avLst/>
            <a:gdLst/>
            <a:ahLst/>
            <a:cxnLst/>
            <a:rect l="l" t="t" r="r" b="b"/>
            <a:pathLst>
              <a:path h="1664335">
                <a:moveTo>
                  <a:pt x="0" y="0"/>
                </a:moveTo>
                <a:lnTo>
                  <a:pt x="0" y="1664208"/>
                </a:lnTo>
              </a:path>
            </a:pathLst>
          </a:custGeom>
          <a:ln w="13715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9126682" y="5705390"/>
            <a:ext cx="318135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-</a:t>
            </a:r>
            <a:r>
              <a:rPr sz="1600" spc="-5" dirty="0">
                <a:latin typeface="Arial"/>
                <a:cs typeface="Arial"/>
              </a:rPr>
              <a:t>18</a:t>
            </a:r>
            <a:endParaRPr sz="16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548119" y="5239511"/>
            <a:ext cx="4894580" cy="833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•</a:t>
            </a:r>
            <a:r>
              <a:rPr sz="2400" spc="-5" dirty="0">
                <a:latin typeface="微软雅黑"/>
                <a:cs typeface="微软雅黑"/>
              </a:rPr>
              <a:t>锶原子晶格钟</a:t>
            </a:r>
            <a:r>
              <a:rPr sz="1800" b="1" spc="-5" dirty="0">
                <a:latin typeface="Cambria"/>
                <a:cs typeface="Cambria"/>
              </a:rPr>
              <a:t>Sr Optic Lattice</a:t>
            </a:r>
            <a:r>
              <a:rPr sz="1800" b="1" spc="-15" dirty="0">
                <a:latin typeface="Cambria"/>
                <a:cs typeface="Cambria"/>
              </a:rPr>
              <a:t> </a:t>
            </a:r>
            <a:r>
              <a:rPr sz="1800" b="1" dirty="0">
                <a:latin typeface="Cambria"/>
                <a:cs typeface="Cambria"/>
              </a:rPr>
              <a:t>Clock</a:t>
            </a:r>
            <a:endParaRPr sz="1800" dirty="0">
              <a:latin typeface="Cambria"/>
              <a:cs typeface="Cambria"/>
            </a:endParaRPr>
          </a:p>
          <a:p>
            <a:pPr marL="556260">
              <a:lnSpc>
                <a:spcPct val="100000"/>
              </a:lnSpc>
              <a:spcBef>
                <a:spcPts val="705"/>
              </a:spcBef>
              <a:tabLst>
                <a:tab pos="2883535" algn="l"/>
              </a:tabLst>
            </a:pPr>
            <a:r>
              <a:rPr sz="2400" spc="-5" dirty="0">
                <a:latin typeface="Arial"/>
                <a:cs typeface="Arial"/>
              </a:rPr>
              <a:t>•</a:t>
            </a:r>
            <a:r>
              <a:rPr sz="2400" spc="-5" dirty="0">
                <a:latin typeface="微软雅黑"/>
                <a:cs typeface="微软雅黑"/>
              </a:rPr>
              <a:t>稳定度</a:t>
            </a:r>
            <a:r>
              <a:rPr sz="2400" spc="-195" dirty="0">
                <a:latin typeface="微软雅黑"/>
                <a:cs typeface="微软雅黑"/>
              </a:rPr>
              <a:t> </a:t>
            </a:r>
            <a:r>
              <a:rPr sz="2400" dirty="0">
                <a:latin typeface="微软雅黑"/>
                <a:cs typeface="微软雅黑"/>
              </a:rPr>
              <a:t>进入</a:t>
            </a:r>
            <a:r>
              <a:rPr sz="2400" spc="-5" dirty="0">
                <a:latin typeface="Arial"/>
                <a:cs typeface="Arial"/>
              </a:rPr>
              <a:t>10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dirty="0">
                <a:latin typeface="微软雅黑"/>
                <a:cs typeface="微软雅黑"/>
              </a:rPr>
              <a:t>量级（</a:t>
            </a:r>
            <a:r>
              <a:rPr sz="2400" dirty="0">
                <a:latin typeface="Cambria"/>
                <a:cs typeface="Cambria"/>
              </a:rPr>
              <a:t>6</a:t>
            </a:r>
            <a:r>
              <a:rPr sz="2400" dirty="0">
                <a:latin typeface="微软雅黑"/>
                <a:cs typeface="微软雅黑"/>
              </a:rPr>
              <a:t>万秒）</a:t>
            </a: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0" y="723919"/>
            <a:ext cx="12192000" cy="2350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4456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286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96595" y="-228600"/>
            <a:ext cx="11598808" cy="936617"/>
          </a:xfrm>
          <a:prstGeom prst="rect">
            <a:avLst/>
          </a:prstGeom>
        </p:spPr>
        <p:txBody>
          <a:bodyPr vert="horz" wrap="square" lIns="0" tIns="439879" rIns="0" bIns="0" rtlCol="0">
            <a:spAutoFit/>
          </a:bodyPr>
          <a:lstStyle/>
          <a:p>
            <a:pPr marL="11430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Cambria"/>
              </a:rPr>
              <a:t>第十届全球绝对重力仪国际比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Cambria"/>
              </a:rPr>
              <a:t>对 </a:t>
            </a:r>
            <a:r>
              <a:rPr sz="3200" dirty="0">
                <a:latin typeface="Cambria"/>
                <a:cs typeface="Cambria"/>
              </a:rPr>
              <a:t>ICAG-2017</a:t>
            </a:r>
          </a:p>
        </p:txBody>
      </p:sp>
      <p:sp>
        <p:nvSpPr>
          <p:cNvPr id="6" name="object 6"/>
          <p:cNvSpPr/>
          <p:nvPr/>
        </p:nvSpPr>
        <p:spPr>
          <a:xfrm>
            <a:off x="8077200" y="944880"/>
            <a:ext cx="3273552" cy="1341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4476" y="2286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77200" y="2286000"/>
            <a:ext cx="3273552" cy="3169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77200" y="2900225"/>
            <a:ext cx="3282696" cy="166725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787383" y="6156959"/>
            <a:ext cx="3401568" cy="5486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55773" y="850900"/>
            <a:ext cx="6759427" cy="54764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22275">
              <a:lnSpc>
                <a:spcPct val="10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NIM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成功主办了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2017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年第十届全球绝对重力仪国际比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对。 </a:t>
            </a:r>
            <a:endParaRPr lang="en-US" altLang="zh-CN" sz="20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 marR="422275">
              <a:lnSpc>
                <a:spcPct val="100000"/>
              </a:lnSpc>
            </a:pPr>
            <a:r>
              <a:rPr sz="20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Hosting</a:t>
            </a:r>
            <a:r>
              <a:rPr sz="2000" b="1" i="1" spc="-5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</a:t>
            </a:r>
            <a:r>
              <a:rPr sz="2000" b="1" i="1" spc="-4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International</a:t>
            </a:r>
            <a:r>
              <a:rPr sz="2000" b="1" i="1" spc="-6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Comparison</a:t>
            </a:r>
            <a:r>
              <a:rPr sz="2000" b="1" i="1" spc="-5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of</a:t>
            </a:r>
            <a:r>
              <a:rPr sz="2000" b="1" i="1" spc="-36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2000" b="1" i="1" spc="-36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Absolute </a:t>
            </a:r>
            <a:r>
              <a:rPr sz="2000" b="1" i="1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Gravimeters </a:t>
            </a:r>
            <a:r>
              <a:rPr sz="20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(AG) in</a:t>
            </a:r>
            <a:r>
              <a:rPr sz="2000" b="1" i="1" spc="-19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2017</a:t>
            </a:r>
            <a:endParaRPr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R="212090" indent="12700" algn="just">
              <a:lnSpc>
                <a:spcPct val="100000"/>
              </a:lnSpc>
              <a:tabLst>
                <a:tab pos="5537835" algn="l"/>
                <a:tab pos="6102350" algn="l"/>
                <a:tab pos="6268720" algn="l"/>
              </a:tabLst>
            </a:pPr>
            <a:r>
              <a:rPr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总计</a:t>
            </a:r>
            <a:r>
              <a:rPr lang="en-US" altLang="zh-CN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个国家的</a:t>
            </a:r>
            <a:r>
              <a:rPr lang="en-US" altLang="zh-CN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台绝对重力仪参加了此次比对。</a:t>
            </a:r>
            <a:endParaRPr lang="en-US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R="212090" indent="180975" algn="just">
              <a:lnSpc>
                <a:spcPct val="100000"/>
              </a:lnSpc>
              <a:tabLst>
                <a:tab pos="5537835" algn="l"/>
                <a:tab pos="6102350" algn="l"/>
                <a:tab pos="6268720" algn="l"/>
              </a:tabLst>
            </a:pPr>
            <a:r>
              <a:rPr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 </a:t>
            </a:r>
            <a:r>
              <a:rPr spc="-1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total,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A</a:t>
            </a:r>
            <a:r>
              <a:rPr lang="en-US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 </a:t>
            </a:r>
            <a:r>
              <a:rPr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from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spc="-9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pc="-9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countries</a:t>
            </a:r>
            <a:r>
              <a:rPr spc="-4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took</a:t>
            </a:r>
            <a:r>
              <a:rPr 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part</a:t>
            </a:r>
            <a:r>
              <a:rPr spc="-114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 </a:t>
            </a:r>
            <a:r>
              <a:rPr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</a:t>
            </a:r>
            <a:r>
              <a:rPr 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comparison </a:t>
            </a:r>
            <a:r>
              <a:rPr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held from Oct </a:t>
            </a:r>
            <a:r>
              <a:rPr spc="1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spc="15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</a:t>
            </a:r>
            <a:r>
              <a:rPr spc="-112" baseline="22988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</a:t>
            </a:r>
            <a:r>
              <a:rPr spc="1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Nov</a:t>
            </a:r>
            <a:r>
              <a:rPr 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pc="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spc="7" baseline="30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</a:t>
            </a:r>
            <a:r>
              <a:rPr spc="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2017</a:t>
            </a:r>
            <a:r>
              <a:rPr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 marL="12700" marR="5080" algn="just">
              <a:lnSpc>
                <a:spcPct val="98600"/>
              </a:lnSpc>
              <a:spcBef>
                <a:spcPts val="35"/>
              </a:spcBef>
              <a:tabLst>
                <a:tab pos="5455285" algn="l"/>
                <a:tab pos="5850890" algn="l"/>
              </a:tabLst>
            </a:pP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中国计量科学研究院昌平院区建立了新的重力实验室，可以保证在良好的环境下，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台设备同时进行测量。</a:t>
            </a:r>
            <a:endParaRPr lang="en-US" altLang="zh-CN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R="5080" indent="180975" algn="just">
              <a:lnSpc>
                <a:spcPct val="98600"/>
              </a:lnSpc>
              <a:spcBef>
                <a:spcPts val="35"/>
              </a:spcBef>
              <a:tabLst>
                <a:tab pos="5455285" algn="l"/>
                <a:tab pos="5850890" algn="l"/>
              </a:tabLst>
            </a:pP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NIM </a:t>
            </a:r>
            <a:r>
              <a:rPr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built up a new gravity lab</a:t>
            </a:r>
            <a:r>
              <a:rPr spc="-6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</a:t>
            </a:r>
            <a:r>
              <a:rPr spc="-1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Changping</a:t>
            </a:r>
            <a:r>
              <a:rPr 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Campus (320m</a:t>
            </a:r>
            <a:r>
              <a:rPr baseline="22988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 with 2 concrete piers of</a:t>
            </a:r>
            <a:r>
              <a:rPr spc="-5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9.0</a:t>
            </a:r>
            <a:r>
              <a:rPr spc="-2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m×6.0</a:t>
            </a:r>
            <a:r>
              <a:rPr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),  </a:t>
            </a:r>
            <a:r>
              <a:rPr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providing very quiet sites</a:t>
            </a:r>
            <a:r>
              <a:rPr spc="-7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</a:t>
            </a:r>
            <a:r>
              <a:rPr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enabling</a:t>
            </a:r>
            <a:r>
              <a:rPr 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instruments</a:t>
            </a:r>
            <a:r>
              <a:rPr spc="-13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</a:t>
            </a:r>
            <a:r>
              <a:rPr 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operate </a:t>
            </a:r>
            <a:r>
              <a:rPr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 the same </a:t>
            </a:r>
            <a:r>
              <a:rPr spc="-1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time.</a:t>
            </a:r>
            <a:r>
              <a:rPr spc="-40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spc="-405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R="5080" indent="180975" algn="just">
              <a:lnSpc>
                <a:spcPct val="98600"/>
              </a:lnSpc>
              <a:spcBef>
                <a:spcPts val="35"/>
              </a:spcBef>
              <a:tabLst>
                <a:tab pos="5455285" algn="l"/>
                <a:tab pos="5850890" algn="l"/>
              </a:tabLst>
            </a:pPr>
            <a:endParaRPr sz="235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</a:pPr>
            <a:r>
              <a:rPr lang="zh-CN" altLang="en-US" sz="2000" b="1" spc="-6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sz="2000" b="1" spc="-6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NIM</a:t>
            </a:r>
            <a:r>
              <a:rPr lang="zh-CN" altLang="en-US" sz="2000" b="1" spc="-6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自主研发的两种不同原理的绝对重力测量仪测量结果</a:t>
            </a:r>
            <a:endParaRPr lang="en-US" sz="2000" b="1" spc="-6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</a:pPr>
            <a:r>
              <a:rPr sz="2000" b="1" i="1" spc="-6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Two</a:t>
            </a:r>
            <a:r>
              <a:rPr sz="2000" b="1" i="1" spc="-229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AGs</a:t>
            </a:r>
            <a:r>
              <a:rPr sz="2000" b="1" i="1" spc="-2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of</a:t>
            </a:r>
            <a:r>
              <a:rPr sz="2000" b="1" i="1" spc="-3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different</a:t>
            </a:r>
            <a:r>
              <a:rPr sz="2000" b="1" i="1" spc="-4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principles</a:t>
            </a:r>
            <a:r>
              <a:rPr sz="2000" b="1" i="1" spc="-5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spc="-1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developed</a:t>
            </a:r>
            <a:r>
              <a:rPr sz="2000" b="1" i="1" spc="-4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by</a:t>
            </a:r>
            <a:r>
              <a:rPr sz="2000" b="1" i="1" spc="-22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NIM</a:t>
            </a:r>
            <a:endParaRPr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经典绝对重力仪 </a:t>
            </a:r>
            <a:r>
              <a:rPr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NIM-3A</a:t>
            </a:r>
            <a:r>
              <a:rPr sz="2000" spc="-18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spc="1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Free-fallAG</a:t>
            </a:r>
            <a:endParaRPr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920750" indent="-390525">
              <a:lnSpc>
                <a:spcPts val="2365"/>
              </a:lnSpc>
              <a:spcBef>
                <a:spcPts val="10"/>
              </a:spcBef>
              <a:tabLst>
                <a:tab pos="921385" algn="l"/>
              </a:tabLst>
            </a:pPr>
            <a:r>
              <a:rPr lang="zh-CN" altLang="en-US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合成标准不确定度 </a:t>
            </a:r>
            <a:r>
              <a:rPr lang="en-US" altLang="zh-CN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Combined Standard </a:t>
            </a:r>
            <a:r>
              <a:rPr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Uncertainty</a:t>
            </a:r>
            <a:r>
              <a:rPr spc="-1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en-US" altLang="zh-CN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spc="-8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μgal</a:t>
            </a:r>
            <a:endParaRPr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>
              <a:lnSpc>
                <a:spcPts val="2725"/>
              </a:lnSpc>
            </a:pPr>
            <a:r>
              <a:rPr sz="2000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en-US" sz="2000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000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原子干涉型绝对重力仪  </a:t>
            </a:r>
            <a:r>
              <a:rPr sz="2000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Atom</a:t>
            </a:r>
            <a:r>
              <a:rPr sz="2000" spc="-114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Gravimeter</a:t>
            </a:r>
          </a:p>
          <a:p>
            <a:pPr marL="920750" indent="-390525">
              <a:lnSpc>
                <a:spcPts val="2400"/>
              </a:lnSpc>
              <a:spcBef>
                <a:spcPts val="10"/>
              </a:spcBef>
              <a:tabLst>
                <a:tab pos="921385" algn="l"/>
              </a:tabLst>
            </a:pPr>
            <a:r>
              <a:rPr lang="zh-CN" altLang="en-US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合成标准不确定度</a:t>
            </a:r>
            <a:r>
              <a:rPr lang="en-US" altLang="zh-CN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Combined Standard </a:t>
            </a:r>
            <a:r>
              <a:rPr lang="en-US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Uncertainty </a:t>
            </a:r>
            <a:r>
              <a:rPr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en-US" altLang="zh-CN"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4.5</a:t>
            </a:r>
            <a:r>
              <a:rPr spc="-8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pc="-1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μgal</a:t>
            </a:r>
            <a:endParaRPr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993553" y="5196222"/>
            <a:ext cx="2602909" cy="143379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576641" y="5196221"/>
            <a:ext cx="2520151" cy="143379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103260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96595" y="-228600"/>
            <a:ext cx="11598808" cy="936617"/>
          </a:xfrm>
          <a:prstGeom prst="rect">
            <a:avLst/>
          </a:prstGeom>
        </p:spPr>
        <p:txBody>
          <a:bodyPr vert="horz" wrap="square" lIns="0" tIns="439879" rIns="0" bIns="0" rtlCol="0">
            <a:spAutoFit/>
          </a:bodyPr>
          <a:lstStyle/>
          <a:p>
            <a:pPr marL="11430">
              <a:lnSpc>
                <a:spcPct val="10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Cambria"/>
              </a:rPr>
              <a:t>第十届全球绝对重力仪国际比对  </a:t>
            </a:r>
            <a:r>
              <a:rPr lang="en-US" altLang="zh-CN" sz="3200" dirty="0">
                <a:latin typeface="Cambria"/>
                <a:cs typeface="Cambria"/>
              </a:rPr>
              <a:t>ICAG-2017</a:t>
            </a:r>
            <a:endParaRPr sz="3200" dirty="0">
              <a:latin typeface="Cambria"/>
              <a:cs typeface="Cambri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793480" y="6144767"/>
            <a:ext cx="3395472" cy="7132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787383" y="6156959"/>
            <a:ext cx="3401568" cy="5486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extBox 55">
            <a:extLst>
              <a:ext uri="{FF2B5EF4-FFF2-40B4-BE49-F238E27FC236}">
                <a16:creationId xmlns="" xmlns:a16="http://schemas.microsoft.com/office/drawing/2014/main" id="{0CDED04F-D698-4431-844D-B507AE4AF916}"/>
              </a:ext>
            </a:extLst>
          </p:cNvPr>
          <p:cNvSpPr txBox="1"/>
          <p:nvPr/>
        </p:nvSpPr>
        <p:spPr bwMode="auto">
          <a:xfrm>
            <a:off x="309522" y="769208"/>
            <a:ext cx="8715436" cy="1066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36</a:t>
            </a:r>
            <a:r>
              <a:rPr lang="zh-CN" altLang="en-US" sz="2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年来第一次在欧洲大陆以外的地方进行重力关键比对</a:t>
            </a:r>
            <a:endParaRPr lang="en-US" altLang="zh-CN" sz="27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First time </a:t>
            </a:r>
            <a:r>
              <a:rPr lang="en-US" altLang="zh-CN" sz="27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out of </a:t>
            </a:r>
            <a:r>
              <a:rPr lang="en-US" altLang="zh-CN" sz="2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Europe in 36 years</a:t>
            </a:r>
            <a:endParaRPr lang="zh-CN" altLang="en-US" sz="27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2" descr="H:\桌面\捕获.JPG">
            <a:extLst>
              <a:ext uri="{FF2B5EF4-FFF2-40B4-BE49-F238E27FC236}">
                <a16:creationId xmlns="" xmlns:a16="http://schemas.microsoft.com/office/drawing/2014/main" id="{E9342484-6175-4B6B-8172-1C32B1229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887" y="1762068"/>
            <a:ext cx="5788080" cy="38993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左大括号 19">
            <a:extLst>
              <a:ext uri="{FF2B5EF4-FFF2-40B4-BE49-F238E27FC236}">
                <a16:creationId xmlns="" xmlns:a16="http://schemas.microsoft.com/office/drawing/2014/main" id="{1D9A511D-9B4A-4463-93CD-A3B5A2ADF283}"/>
              </a:ext>
            </a:extLst>
          </p:cNvPr>
          <p:cNvSpPr/>
          <p:nvPr/>
        </p:nvSpPr>
        <p:spPr>
          <a:xfrm>
            <a:off x="8815135" y="3368654"/>
            <a:ext cx="259681" cy="1271710"/>
          </a:xfrm>
          <a:prstGeom prst="leftBrace">
            <a:avLst>
              <a:gd name="adj1" fmla="val 8333"/>
              <a:gd name="adj2" fmla="val 48015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1" hangingPunct="1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" name="左大括号 20">
            <a:extLst>
              <a:ext uri="{FF2B5EF4-FFF2-40B4-BE49-F238E27FC236}">
                <a16:creationId xmlns="" xmlns:a16="http://schemas.microsoft.com/office/drawing/2014/main" id="{1791298B-6A26-41AC-A97F-36D4E012BE58}"/>
              </a:ext>
            </a:extLst>
          </p:cNvPr>
          <p:cNvSpPr/>
          <p:nvPr/>
        </p:nvSpPr>
        <p:spPr>
          <a:xfrm>
            <a:off x="8796518" y="893854"/>
            <a:ext cx="259681" cy="2285809"/>
          </a:xfrm>
          <a:prstGeom prst="leftBrace">
            <a:avLst>
              <a:gd name="adj1" fmla="val 8333"/>
              <a:gd name="adj2" fmla="val 48015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1" hangingPunct="1"/>
            <a:endParaRPr lang="zh-CN" altLang="en-US" sz="1800">
              <a:solidFill>
                <a:schemeClr val="accent1"/>
              </a:solidFill>
            </a:endParaRPr>
          </a:p>
        </p:txBody>
      </p:sp>
      <p:cxnSp>
        <p:nvCxnSpPr>
          <p:cNvPr id="22" name="肘形连接符 27">
            <a:extLst>
              <a:ext uri="{FF2B5EF4-FFF2-40B4-BE49-F238E27FC236}">
                <a16:creationId xmlns="" xmlns:a16="http://schemas.microsoft.com/office/drawing/2014/main" id="{BDE6FBA9-2EC8-4997-ABF9-E1BC4F400AEF}"/>
              </a:ext>
            </a:extLst>
          </p:cNvPr>
          <p:cNvCxnSpPr>
            <a:endCxn id="20" idx="1"/>
          </p:cNvCxnSpPr>
          <p:nvPr/>
        </p:nvCxnSpPr>
        <p:spPr>
          <a:xfrm>
            <a:off x="5908656" y="2901048"/>
            <a:ext cx="2906479" cy="1078218"/>
          </a:xfrm>
          <a:prstGeom prst="bentConnector3">
            <a:avLst>
              <a:gd name="adj1" fmla="val 50000"/>
            </a:avLst>
          </a:prstGeom>
          <a:ln w="19050">
            <a:solidFill>
              <a:srgbClr val="1C306F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8">
            <a:extLst>
              <a:ext uri="{FF2B5EF4-FFF2-40B4-BE49-F238E27FC236}">
                <a16:creationId xmlns="" xmlns:a16="http://schemas.microsoft.com/office/drawing/2014/main" id="{4F93C56D-1B77-4A08-A9C3-6BB5A05F8512}"/>
              </a:ext>
            </a:extLst>
          </p:cNvPr>
          <p:cNvSpPr txBox="1"/>
          <p:nvPr/>
        </p:nvSpPr>
        <p:spPr>
          <a:xfrm>
            <a:off x="8125182" y="1668211"/>
            <a:ext cx="888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latin typeface="Arial"/>
                <a:ea typeface="微软雅黑" pitchFamily="34" charset="-122"/>
              </a:rPr>
              <a:t>Europe</a:t>
            </a:r>
            <a:endParaRPr lang="zh-CN" altLang="en-US" sz="1400" b="1" dirty="0">
              <a:solidFill>
                <a:srgbClr val="163794">
                  <a:lumMod val="75000"/>
                </a:srgbClr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24" name="TextBox 29">
            <a:extLst>
              <a:ext uri="{FF2B5EF4-FFF2-40B4-BE49-F238E27FC236}">
                <a16:creationId xmlns="" xmlns:a16="http://schemas.microsoft.com/office/drawing/2014/main" id="{E60C11C6-B6FF-487C-895A-25DA6B14B625}"/>
              </a:ext>
            </a:extLst>
          </p:cNvPr>
          <p:cNvSpPr txBox="1"/>
          <p:nvPr/>
        </p:nvSpPr>
        <p:spPr>
          <a:xfrm>
            <a:off x="7741211" y="4829355"/>
            <a:ext cx="1431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latin typeface="Arial"/>
                <a:ea typeface="微软雅黑" pitchFamily="34" charset="-122"/>
              </a:rPr>
              <a:t>North America</a:t>
            </a:r>
            <a:endParaRPr lang="zh-CN" altLang="en-US" sz="1400" b="1" dirty="0">
              <a:solidFill>
                <a:srgbClr val="163794">
                  <a:lumMod val="75000"/>
                </a:srgbClr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25" name="AutoShape 4">
            <a:extLst>
              <a:ext uri="{FF2B5EF4-FFF2-40B4-BE49-F238E27FC236}">
                <a16:creationId xmlns="" xmlns:a16="http://schemas.microsoft.com/office/drawing/2014/main" id="{44A71DA9-683C-44DB-8CFD-DF8A8AB18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9509" y="4937589"/>
            <a:ext cx="899999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6" name="Text Box 102">
            <a:extLst>
              <a:ext uri="{FF2B5EF4-FFF2-40B4-BE49-F238E27FC236}">
                <a16:creationId xmlns="" xmlns:a16="http://schemas.microsoft.com/office/drawing/2014/main" id="{3A47EDB2-864D-40C0-9744-494230A0C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9193" y="4983022"/>
            <a:ext cx="8745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U.S.A</a:t>
            </a:r>
          </a:p>
        </p:txBody>
      </p:sp>
      <p:sp>
        <p:nvSpPr>
          <p:cNvPr id="29" name="TextBox 37">
            <a:extLst>
              <a:ext uri="{FF2B5EF4-FFF2-40B4-BE49-F238E27FC236}">
                <a16:creationId xmlns="" xmlns:a16="http://schemas.microsoft.com/office/drawing/2014/main" id="{638F2702-A0B3-4806-9F9D-815744F840B9}"/>
              </a:ext>
            </a:extLst>
          </p:cNvPr>
          <p:cNvSpPr txBox="1"/>
          <p:nvPr/>
        </p:nvSpPr>
        <p:spPr>
          <a:xfrm>
            <a:off x="7741211" y="5390545"/>
            <a:ext cx="1444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latin typeface="Arial"/>
                <a:ea typeface="微软雅黑" pitchFamily="34" charset="-122"/>
              </a:rPr>
              <a:t>South America</a:t>
            </a:r>
            <a:endParaRPr lang="zh-CN" altLang="en-US" sz="1400" b="1" dirty="0">
              <a:solidFill>
                <a:srgbClr val="163794">
                  <a:lumMod val="75000"/>
                </a:srgbClr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30" name="AutoShape 4">
            <a:extLst>
              <a:ext uri="{FF2B5EF4-FFF2-40B4-BE49-F238E27FC236}">
                <a16:creationId xmlns="" xmlns:a16="http://schemas.microsoft.com/office/drawing/2014/main" id="{03549B1E-B1B7-4476-B72C-BC2CC8D3A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9976" y="842987"/>
            <a:ext cx="900000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1" name="Text Box 102">
            <a:extLst>
              <a:ext uri="{FF2B5EF4-FFF2-40B4-BE49-F238E27FC236}">
                <a16:creationId xmlns="" xmlns:a16="http://schemas.microsoft.com/office/drawing/2014/main" id="{7C93D9A2-17A6-425D-AB53-93B695D3E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011" y="893639"/>
            <a:ext cx="9769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914400"/>
            <a:r>
              <a:rPr lang="en-US" altLang="zh-CN" sz="1400" b="1" dirty="0" smtClean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Germany</a:t>
            </a:r>
            <a:endParaRPr lang="en-US" altLang="zh-CN" sz="1400" b="1" dirty="0">
              <a:solidFill>
                <a:srgbClr val="163794">
                  <a:lumMod val="75000"/>
                </a:srgbClr>
              </a:solidFill>
              <a:ea typeface="微软雅黑" pitchFamily="34" charset="-122"/>
              <a:sym typeface="Symbol"/>
            </a:endParaRPr>
          </a:p>
        </p:txBody>
      </p:sp>
      <p:sp>
        <p:nvSpPr>
          <p:cNvPr id="32" name="AutoShape 4">
            <a:extLst>
              <a:ext uri="{FF2B5EF4-FFF2-40B4-BE49-F238E27FC236}">
                <a16:creationId xmlns="" xmlns:a16="http://schemas.microsoft.com/office/drawing/2014/main" id="{4A52E2B8-36E3-425A-8B75-914DB4F66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9976" y="1325062"/>
            <a:ext cx="900000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 dirty="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3" name="Text Box 102">
            <a:extLst>
              <a:ext uri="{FF2B5EF4-FFF2-40B4-BE49-F238E27FC236}">
                <a16:creationId xmlns="" xmlns:a16="http://schemas.microsoft.com/office/drawing/2014/main" id="{D9EFAC41-061F-4A88-AAC1-0E9426EEA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0802" y="1375713"/>
            <a:ext cx="9081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914400"/>
            <a:r>
              <a:rPr lang="en-US" altLang="zh-CN" sz="1400" b="1" dirty="0" smtClean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France</a:t>
            </a:r>
            <a:endParaRPr lang="en-US" altLang="zh-CN" sz="1400" b="1" dirty="0">
              <a:solidFill>
                <a:srgbClr val="163794">
                  <a:lumMod val="75000"/>
                </a:srgbClr>
              </a:solidFill>
              <a:ea typeface="微软雅黑" pitchFamily="34" charset="-122"/>
              <a:sym typeface="Symbol"/>
            </a:endParaRPr>
          </a:p>
        </p:txBody>
      </p:sp>
      <p:sp>
        <p:nvSpPr>
          <p:cNvPr id="34" name="AutoShape 4">
            <a:extLst>
              <a:ext uri="{FF2B5EF4-FFF2-40B4-BE49-F238E27FC236}">
                <a16:creationId xmlns="" xmlns:a16="http://schemas.microsoft.com/office/drawing/2014/main" id="{1DE52B3C-8DA5-4978-81FF-DA34C53504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9976" y="1807137"/>
            <a:ext cx="900000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5" name="Text Box 102">
            <a:extLst>
              <a:ext uri="{FF2B5EF4-FFF2-40B4-BE49-F238E27FC236}">
                <a16:creationId xmlns="" xmlns:a16="http://schemas.microsoft.com/office/drawing/2014/main" id="{7BE3821B-F098-4517-AD4C-59FC8A643D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0802" y="1857788"/>
            <a:ext cx="9081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Russia</a:t>
            </a:r>
          </a:p>
        </p:txBody>
      </p:sp>
      <p:sp>
        <p:nvSpPr>
          <p:cNvPr id="36" name="AutoShape 4">
            <a:extLst>
              <a:ext uri="{FF2B5EF4-FFF2-40B4-BE49-F238E27FC236}">
                <a16:creationId xmlns="" xmlns:a16="http://schemas.microsoft.com/office/drawing/2014/main" id="{D2F88FED-74E9-4900-BCF6-CC2096586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9976" y="2289210"/>
            <a:ext cx="899999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7" name="Text Box 102">
            <a:extLst>
              <a:ext uri="{FF2B5EF4-FFF2-40B4-BE49-F238E27FC236}">
                <a16:creationId xmlns="" xmlns:a16="http://schemas.microsoft.com/office/drawing/2014/main" id="{09C963AA-5C82-4AD1-BA16-47DE433FB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4803" y="2345188"/>
            <a:ext cx="137848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1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Luxembourg</a:t>
            </a:r>
          </a:p>
        </p:txBody>
      </p:sp>
      <p:sp>
        <p:nvSpPr>
          <p:cNvPr id="38" name="AutoShape 4">
            <a:extLst>
              <a:ext uri="{FF2B5EF4-FFF2-40B4-BE49-F238E27FC236}">
                <a16:creationId xmlns="" xmlns:a16="http://schemas.microsoft.com/office/drawing/2014/main" id="{A447AFEC-7A05-4531-9ACE-ACDA3C5DAA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9976" y="2771287"/>
            <a:ext cx="900000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9" name="Text Box 102">
            <a:extLst>
              <a:ext uri="{FF2B5EF4-FFF2-40B4-BE49-F238E27FC236}">
                <a16:creationId xmlns="" xmlns:a16="http://schemas.microsoft.com/office/drawing/2014/main" id="{42BE0E29-0227-4056-B2F1-76A738F61B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0802" y="2821938"/>
            <a:ext cx="9081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Austria</a:t>
            </a:r>
          </a:p>
        </p:txBody>
      </p:sp>
      <p:sp>
        <p:nvSpPr>
          <p:cNvPr id="40" name="AutoShape 4">
            <a:extLst>
              <a:ext uri="{FF2B5EF4-FFF2-40B4-BE49-F238E27FC236}">
                <a16:creationId xmlns="" xmlns:a16="http://schemas.microsoft.com/office/drawing/2014/main" id="{57BF38F6-F598-4871-A10B-6E8CFE8684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0096" y="1313600"/>
            <a:ext cx="899999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1" name="Text Box 102">
            <a:extLst>
              <a:ext uri="{FF2B5EF4-FFF2-40B4-BE49-F238E27FC236}">
                <a16:creationId xmlns="" xmlns:a16="http://schemas.microsoft.com/office/drawing/2014/main" id="{B9E17BA6-DB72-416D-BA52-442BB083A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9780" y="1360030"/>
            <a:ext cx="8745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Finland</a:t>
            </a:r>
          </a:p>
        </p:txBody>
      </p:sp>
      <p:sp>
        <p:nvSpPr>
          <p:cNvPr id="42" name="AutoShape 4">
            <a:extLst>
              <a:ext uri="{FF2B5EF4-FFF2-40B4-BE49-F238E27FC236}">
                <a16:creationId xmlns="" xmlns:a16="http://schemas.microsoft.com/office/drawing/2014/main" id="{CFFECC0F-3D4E-4083-A499-2F8328400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2178" y="1807136"/>
            <a:ext cx="899999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3" name="Text Box 102">
            <a:extLst>
              <a:ext uri="{FF2B5EF4-FFF2-40B4-BE49-F238E27FC236}">
                <a16:creationId xmlns="" xmlns:a16="http://schemas.microsoft.com/office/drawing/2014/main" id="{84648EAA-4CE1-4CE1-B41A-0F4D0FCF5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1862" y="1853566"/>
            <a:ext cx="8745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Italy</a:t>
            </a:r>
          </a:p>
        </p:txBody>
      </p:sp>
      <p:sp>
        <p:nvSpPr>
          <p:cNvPr id="44" name="AutoShape 4">
            <a:extLst>
              <a:ext uri="{FF2B5EF4-FFF2-40B4-BE49-F238E27FC236}">
                <a16:creationId xmlns="" xmlns:a16="http://schemas.microsoft.com/office/drawing/2014/main" id="{B910E2C1-DB40-495A-879B-AA8923585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2178" y="2289211"/>
            <a:ext cx="899999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5" name="Text Box 102">
            <a:extLst>
              <a:ext uri="{FF2B5EF4-FFF2-40B4-BE49-F238E27FC236}">
                <a16:creationId xmlns="" xmlns:a16="http://schemas.microsoft.com/office/drawing/2014/main" id="{22BB7A2A-E24F-4E4F-BA83-414EC1FC0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1862" y="2335641"/>
            <a:ext cx="8745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Czech</a:t>
            </a:r>
          </a:p>
        </p:txBody>
      </p:sp>
      <p:sp>
        <p:nvSpPr>
          <p:cNvPr id="46" name="AutoShape 4">
            <a:extLst>
              <a:ext uri="{FF2B5EF4-FFF2-40B4-BE49-F238E27FC236}">
                <a16:creationId xmlns="" xmlns:a16="http://schemas.microsoft.com/office/drawing/2014/main" id="{63321226-AB76-4576-BEBF-242479719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0099" y="833133"/>
            <a:ext cx="900000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7" name="Text Box 102">
            <a:extLst>
              <a:ext uri="{FF2B5EF4-FFF2-40B4-BE49-F238E27FC236}">
                <a16:creationId xmlns="" xmlns:a16="http://schemas.microsoft.com/office/drawing/2014/main" id="{404F26B0-A78F-4DD7-B4DB-B5D17C86C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9780" y="883864"/>
            <a:ext cx="9081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Turkey</a:t>
            </a:r>
          </a:p>
        </p:txBody>
      </p:sp>
      <p:sp>
        <p:nvSpPr>
          <p:cNvPr id="48" name="AutoShape 4">
            <a:extLst>
              <a:ext uri="{FF2B5EF4-FFF2-40B4-BE49-F238E27FC236}">
                <a16:creationId xmlns="" xmlns:a16="http://schemas.microsoft.com/office/drawing/2014/main" id="{D541C69A-2D8C-44FE-9FDD-F3116E5FB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2535" y="3317787"/>
            <a:ext cx="900000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9" name="Text Box 102">
            <a:extLst>
              <a:ext uri="{FF2B5EF4-FFF2-40B4-BE49-F238E27FC236}">
                <a16:creationId xmlns="" xmlns:a16="http://schemas.microsoft.com/office/drawing/2014/main" id="{69DB0D0F-8023-4780-8119-37A3272EE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3361" y="3368438"/>
            <a:ext cx="9081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914400"/>
            <a:r>
              <a:rPr lang="en-US" altLang="zh-CN" sz="1400" b="1" dirty="0" smtClean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China</a:t>
            </a:r>
            <a:endParaRPr lang="en-US" altLang="zh-CN" sz="1400" b="1" dirty="0">
              <a:solidFill>
                <a:srgbClr val="163794">
                  <a:lumMod val="75000"/>
                </a:srgbClr>
              </a:solidFill>
              <a:ea typeface="微软雅黑" pitchFamily="34" charset="-122"/>
              <a:sym typeface="Symbol"/>
            </a:endParaRPr>
          </a:p>
        </p:txBody>
      </p:sp>
      <p:sp>
        <p:nvSpPr>
          <p:cNvPr id="50" name="AutoShape 4">
            <a:extLst>
              <a:ext uri="{FF2B5EF4-FFF2-40B4-BE49-F238E27FC236}">
                <a16:creationId xmlns="" xmlns:a16="http://schemas.microsoft.com/office/drawing/2014/main" id="{B3D03960-C843-4D45-83E8-ED70DEC73F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2535" y="3799861"/>
            <a:ext cx="900000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 dirty="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1" name="Text Box 102">
            <a:extLst>
              <a:ext uri="{FF2B5EF4-FFF2-40B4-BE49-F238E27FC236}">
                <a16:creationId xmlns="" xmlns:a16="http://schemas.microsoft.com/office/drawing/2014/main" id="{77728088-9965-437F-AE8B-D69247EBA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3361" y="3850512"/>
            <a:ext cx="9081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Japan</a:t>
            </a:r>
          </a:p>
        </p:txBody>
      </p:sp>
      <p:sp>
        <p:nvSpPr>
          <p:cNvPr id="52" name="AutoShape 4">
            <a:extLst>
              <a:ext uri="{FF2B5EF4-FFF2-40B4-BE49-F238E27FC236}">
                <a16:creationId xmlns="" xmlns:a16="http://schemas.microsoft.com/office/drawing/2014/main" id="{C9AA7A59-C469-4A72-ACB2-92A319F62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2535" y="4281936"/>
            <a:ext cx="900000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3" name="Text Box 102">
            <a:extLst>
              <a:ext uri="{FF2B5EF4-FFF2-40B4-BE49-F238E27FC236}">
                <a16:creationId xmlns="" xmlns:a16="http://schemas.microsoft.com/office/drawing/2014/main" id="{6F04034F-DDAB-4B92-8864-9A487A289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3361" y="4332587"/>
            <a:ext cx="9081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Korea</a:t>
            </a:r>
          </a:p>
        </p:txBody>
      </p:sp>
      <p:sp>
        <p:nvSpPr>
          <p:cNvPr id="54" name="AutoShape 4">
            <a:extLst>
              <a:ext uri="{FF2B5EF4-FFF2-40B4-BE49-F238E27FC236}">
                <a16:creationId xmlns="" xmlns:a16="http://schemas.microsoft.com/office/drawing/2014/main" id="{C5B59CDD-BF5B-41D4-85C7-B2BC7C6F93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2657" y="3788399"/>
            <a:ext cx="900000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5" name="Text Box 102">
            <a:extLst>
              <a:ext uri="{FF2B5EF4-FFF2-40B4-BE49-F238E27FC236}">
                <a16:creationId xmlns="" xmlns:a16="http://schemas.microsoft.com/office/drawing/2014/main" id="{93DC48FD-8646-4C32-AE1A-ACD4C7A3F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0528" y="3875933"/>
            <a:ext cx="176187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1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Saudi Arabia</a:t>
            </a:r>
          </a:p>
        </p:txBody>
      </p:sp>
      <p:sp>
        <p:nvSpPr>
          <p:cNvPr id="58" name="AutoShape 4">
            <a:extLst>
              <a:ext uri="{FF2B5EF4-FFF2-40B4-BE49-F238E27FC236}">
                <a16:creationId xmlns="" xmlns:a16="http://schemas.microsoft.com/office/drawing/2014/main" id="{23B38FD6-BAF8-4BF6-82F9-720183BAA6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2658" y="3307932"/>
            <a:ext cx="900000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9" name="Text Box 102">
            <a:extLst>
              <a:ext uri="{FF2B5EF4-FFF2-40B4-BE49-F238E27FC236}">
                <a16:creationId xmlns="" xmlns:a16="http://schemas.microsoft.com/office/drawing/2014/main" id="{272679C7-1565-49BD-ABC1-9D2FC2DA5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07921" y="3354545"/>
            <a:ext cx="9680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Thailand</a:t>
            </a:r>
          </a:p>
        </p:txBody>
      </p:sp>
      <p:sp>
        <p:nvSpPr>
          <p:cNvPr id="60" name="TextBox 104">
            <a:extLst>
              <a:ext uri="{FF2B5EF4-FFF2-40B4-BE49-F238E27FC236}">
                <a16:creationId xmlns="" xmlns:a16="http://schemas.microsoft.com/office/drawing/2014/main" id="{0E6AA0A0-38EA-49AB-AF4C-D74F48009983}"/>
              </a:ext>
            </a:extLst>
          </p:cNvPr>
          <p:cNvSpPr txBox="1"/>
          <p:nvPr/>
        </p:nvSpPr>
        <p:spPr>
          <a:xfrm>
            <a:off x="8381737" y="3659383"/>
            <a:ext cx="648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latin typeface="Arial"/>
                <a:ea typeface="微软雅黑" pitchFamily="34" charset="-122"/>
              </a:rPr>
              <a:t>Asia</a:t>
            </a:r>
            <a:endParaRPr lang="zh-CN" altLang="en-US" sz="1400" b="1" dirty="0">
              <a:solidFill>
                <a:srgbClr val="163794">
                  <a:lumMod val="75000"/>
                </a:srgbClr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61" name="AutoShape 4">
            <a:extLst>
              <a:ext uri="{FF2B5EF4-FFF2-40B4-BE49-F238E27FC236}">
                <a16:creationId xmlns="" xmlns:a16="http://schemas.microsoft.com/office/drawing/2014/main" id="{6D12FB29-8614-4DE7-AE9D-F5CDD3851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83040" y="5513701"/>
            <a:ext cx="899999" cy="396000"/>
          </a:xfrm>
          <a:prstGeom prst="roundRect">
            <a:avLst>
              <a:gd name="adj" fmla="val 13009"/>
            </a:avLst>
          </a:prstGeom>
          <a:ln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4400" eaLnBrk="1" latinLnBrk="1" hangingPunct="1"/>
            <a:endParaRPr kumimoji="1" lang="zh-CN" altLang="en-US" sz="1600">
              <a:solidFill>
                <a:srgbClr val="163794">
                  <a:lumMod val="75000"/>
                </a:srgb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4" name="Text Box 102">
            <a:extLst>
              <a:ext uri="{FF2B5EF4-FFF2-40B4-BE49-F238E27FC236}">
                <a16:creationId xmlns="" xmlns:a16="http://schemas.microsoft.com/office/drawing/2014/main" id="{EF875192-42D7-42CF-B1EF-2B3FF52A2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7834" y="5550115"/>
            <a:ext cx="8745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400" b="1" dirty="0">
                <a:solidFill>
                  <a:srgbClr val="163794">
                    <a:lumMod val="75000"/>
                  </a:srgbClr>
                </a:solidFill>
                <a:ea typeface="微软雅黑" pitchFamily="34" charset="-122"/>
                <a:sym typeface="Symbol"/>
              </a:rPr>
              <a:t>Mexico</a:t>
            </a:r>
          </a:p>
        </p:txBody>
      </p:sp>
      <p:pic>
        <p:nvPicPr>
          <p:cNvPr id="65" name="Picture 16" descr="http://www.beepig.com/filelist/Image/smallimage6/841/beepig_com_s25889.gif">
            <a:extLst>
              <a:ext uri="{FF2B5EF4-FFF2-40B4-BE49-F238E27FC236}">
                <a16:creationId xmlns="" xmlns:a16="http://schemas.microsoft.com/office/drawing/2014/main" id="{1FD9F522-4EDD-4F31-B4C5-28D5BC54D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902" y="2688697"/>
            <a:ext cx="158032" cy="14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6" name="肘形连接符 113">
            <a:extLst>
              <a:ext uri="{FF2B5EF4-FFF2-40B4-BE49-F238E27FC236}">
                <a16:creationId xmlns="" xmlns:a16="http://schemas.microsoft.com/office/drawing/2014/main" id="{453B1368-04C9-4548-9D84-B551C8BF9514}"/>
              </a:ext>
            </a:extLst>
          </p:cNvPr>
          <p:cNvCxnSpPr/>
          <p:nvPr/>
        </p:nvCxnSpPr>
        <p:spPr>
          <a:xfrm flipV="1">
            <a:off x="4445028" y="2000721"/>
            <a:ext cx="4307572" cy="596864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肘形连接符 114">
            <a:extLst>
              <a:ext uri="{FF2B5EF4-FFF2-40B4-BE49-F238E27FC236}">
                <a16:creationId xmlns="" xmlns:a16="http://schemas.microsoft.com/office/drawing/2014/main" id="{A93D5B38-ACE9-4D73-9851-1144DFB042CF}"/>
              </a:ext>
            </a:extLst>
          </p:cNvPr>
          <p:cNvCxnSpPr/>
          <p:nvPr/>
        </p:nvCxnSpPr>
        <p:spPr>
          <a:xfrm>
            <a:off x="2916292" y="2866334"/>
            <a:ext cx="6092541" cy="2269255"/>
          </a:xfrm>
          <a:prstGeom prst="bentConnector3">
            <a:avLst>
              <a:gd name="adj1" fmla="val 16387"/>
            </a:avLst>
          </a:prstGeom>
          <a:ln w="19050">
            <a:solidFill>
              <a:srgbClr val="1C306F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115">
            <a:extLst>
              <a:ext uri="{FF2B5EF4-FFF2-40B4-BE49-F238E27FC236}">
                <a16:creationId xmlns="" xmlns:a16="http://schemas.microsoft.com/office/drawing/2014/main" id="{E9DE7944-47D0-4101-B927-45D37E5DF390}"/>
              </a:ext>
            </a:extLst>
          </p:cNvPr>
          <p:cNvCxnSpPr/>
          <p:nvPr/>
        </p:nvCxnSpPr>
        <p:spPr>
          <a:xfrm>
            <a:off x="3220827" y="3750529"/>
            <a:ext cx="5788006" cy="1961172"/>
          </a:xfrm>
          <a:prstGeom prst="bentConnector3">
            <a:avLst>
              <a:gd name="adj1" fmla="val 9188"/>
            </a:avLst>
          </a:prstGeom>
          <a:ln w="19050">
            <a:solidFill>
              <a:srgbClr val="1C306F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515DCF76-1444-4046-B271-C38C113D3EAF}"/>
              </a:ext>
            </a:extLst>
          </p:cNvPr>
          <p:cNvSpPr/>
          <p:nvPr/>
        </p:nvSpPr>
        <p:spPr>
          <a:xfrm>
            <a:off x="595274" y="5778232"/>
            <a:ext cx="8286807" cy="830997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About 40 international 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experts 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from 15 countries and 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60 domestic experts 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 China participated in the 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10th International Comparison of  Absolute  Gravimeters and the 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workshop.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515DCF76-1444-4046-B271-C38C113D3EAF}"/>
              </a:ext>
            </a:extLst>
          </p:cNvPr>
          <p:cNvSpPr/>
          <p:nvPr/>
        </p:nvSpPr>
        <p:spPr>
          <a:xfrm>
            <a:off x="564656" y="4141108"/>
            <a:ext cx="2247588" cy="147732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来自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16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多个国家，大约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40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名国外专家和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60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名国内专家参加了此次比对和同时召开的专题研讨会。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560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286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96594" y="-228600"/>
            <a:ext cx="11971605" cy="875062"/>
          </a:xfrm>
          <a:prstGeom prst="rect">
            <a:avLst/>
          </a:prstGeom>
        </p:spPr>
        <p:txBody>
          <a:bodyPr vert="horz" wrap="square" lIns="0" tIns="439879" rIns="0" bIns="0" rtlCol="0">
            <a:spAutoFit/>
          </a:bodyPr>
          <a:lstStyle/>
          <a:p>
            <a:pPr marL="11430">
              <a:lnSpc>
                <a:spcPct val="10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Cambria"/>
              </a:rPr>
              <a:t>基本物理常数 </a:t>
            </a:r>
            <a:r>
              <a:rPr lang="en-US" sz="2400" dirty="0" smtClean="0">
                <a:latin typeface="Cambria"/>
                <a:cs typeface="Cambria"/>
              </a:rPr>
              <a:t>Progress </a:t>
            </a:r>
            <a:r>
              <a:rPr lang="en-US" sz="2400" dirty="0">
                <a:latin typeface="Cambria"/>
                <a:cs typeface="Cambria"/>
              </a:rPr>
              <a:t>in </a:t>
            </a:r>
            <a:r>
              <a:rPr lang="en-US" sz="2400" dirty="0" smtClean="0">
                <a:latin typeface="Cambria"/>
                <a:cs typeface="Cambria"/>
              </a:rPr>
              <a:t>measurement </a:t>
            </a:r>
            <a:r>
              <a:rPr lang="en-US" sz="2400" dirty="0">
                <a:latin typeface="Cambria"/>
                <a:cs typeface="Cambria"/>
              </a:rPr>
              <a:t>of </a:t>
            </a:r>
            <a:r>
              <a:rPr lang="en-US" sz="2400" dirty="0" smtClean="0">
                <a:latin typeface="Cambria"/>
                <a:cs typeface="Cambria"/>
              </a:rPr>
              <a:t>fundamental physical </a:t>
            </a:r>
            <a:r>
              <a:rPr lang="en-US" sz="2400" dirty="0">
                <a:latin typeface="Cambria"/>
                <a:cs typeface="Cambria"/>
              </a:rPr>
              <a:t>constants</a:t>
            </a:r>
            <a:endParaRPr sz="2400" dirty="0">
              <a:latin typeface="Cambria"/>
              <a:cs typeface="Cambri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793734" y="6284306"/>
            <a:ext cx="3395472" cy="7132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75446" y="791724"/>
            <a:ext cx="6286891" cy="29700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22275" algn="just">
              <a:lnSpc>
                <a:spcPct val="10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玻尔兹曼常数 </a:t>
            </a:r>
            <a:r>
              <a:rPr lang="en-US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Boltzmann constant</a:t>
            </a:r>
            <a:endParaRPr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R="212090" indent="12700" algn="just">
              <a:lnSpc>
                <a:spcPct val="100000"/>
              </a:lnSpc>
              <a:tabLst>
                <a:tab pos="5537835" algn="l"/>
                <a:tab pos="6102350" algn="l"/>
                <a:tab pos="6268720" algn="l"/>
              </a:tabLst>
            </a:pPr>
            <a:r>
              <a:rPr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我院是全球</a:t>
            </a:r>
            <a:r>
              <a:rPr lang="zh-CN" altLang="en-US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唯一</a:t>
            </a:r>
            <a:r>
              <a:rPr lang="zh-CN" alt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使用“声学共鸣法”和“噪声法”两种</a:t>
            </a:r>
            <a:r>
              <a:rPr lang="zh-CN" altLang="en-US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独立</a:t>
            </a:r>
            <a:r>
              <a:rPr lang="zh-CN" alt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方法的</a:t>
            </a:r>
            <a:r>
              <a:rPr lang="zh-CN" altLang="en-US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研究</a:t>
            </a:r>
            <a:r>
              <a:rPr lang="zh-CN" alt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机构。</a:t>
            </a:r>
            <a:endParaRPr lang="en-US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R="212090" indent="266700" algn="just">
              <a:lnSpc>
                <a:spcPct val="100000"/>
              </a:lnSpc>
              <a:spcAft>
                <a:spcPts val="600"/>
              </a:spcAft>
              <a:tabLst>
                <a:tab pos="5537835" algn="l"/>
                <a:tab pos="6102350" algn="l"/>
                <a:tab pos="6268720" algn="l"/>
              </a:tabLst>
            </a:pPr>
            <a:r>
              <a:rPr 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“The Acoustic Gas” </a:t>
            </a:r>
            <a:r>
              <a:rPr lang="en-US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 </a:t>
            </a:r>
            <a:r>
              <a:rPr 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“the Johnson Noise” </a:t>
            </a:r>
            <a:r>
              <a:rPr lang="en-US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are two ways to measure Boltzmann </a:t>
            </a:r>
            <a:r>
              <a:rPr 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constant. </a:t>
            </a:r>
          </a:p>
          <a:p>
            <a:pPr marR="212090" algn="just">
              <a:lnSpc>
                <a:spcPct val="100000"/>
              </a:lnSpc>
              <a:tabLst>
                <a:tab pos="5537835" algn="l"/>
                <a:tab pos="6102350" algn="l"/>
                <a:tab pos="6268720" algn="l"/>
              </a:tabLst>
            </a:pPr>
            <a:r>
              <a:rPr lang="en-US" altLang="zh-CN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 </a:t>
            </a:r>
            <a:r>
              <a:rPr lang="zh-CN" altLang="en-US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两种测量结果均</a:t>
            </a:r>
            <a:r>
              <a:rPr lang="zh-CN" alt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已被</a:t>
            </a:r>
            <a:r>
              <a:rPr lang="en-US" altLang="zh-CN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CODATA</a:t>
            </a:r>
            <a:r>
              <a:rPr lang="zh-CN" altLang="en-US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收录，为该</a:t>
            </a:r>
            <a:r>
              <a:rPr lang="zh-CN" alt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常数最终</a:t>
            </a:r>
            <a:r>
              <a:rPr lang="zh-CN" altLang="en-US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定值和</a:t>
            </a:r>
            <a:r>
              <a:rPr lang="en-US" altLang="zh-CN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2018</a:t>
            </a:r>
            <a:r>
              <a:rPr lang="zh-CN" altLang="en-US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年温度单位重新定义作出了关键性贡献</a:t>
            </a:r>
            <a:r>
              <a:rPr lang="zh-CN" altLang="en-US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R="212090" indent="266700" algn="just">
              <a:lnSpc>
                <a:spcPct val="100000"/>
              </a:lnSpc>
              <a:tabLst>
                <a:tab pos="5537835" algn="l"/>
                <a:tab pos="6102350" algn="l"/>
                <a:tab pos="6268720" algn="l"/>
              </a:tabLst>
            </a:pPr>
            <a:r>
              <a:rPr lang="en-US" altLang="zh-CN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measurement results were collected by CODATA, which made a </a:t>
            </a:r>
            <a:r>
              <a:rPr lang="en-US" altLang="zh-CN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important </a:t>
            </a:r>
            <a:r>
              <a:rPr lang="en-US" altLang="zh-CN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contribution to the final value of the constant and the redefinition of the unit of temperature in 2018. </a:t>
            </a:r>
            <a:endParaRPr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820"/>
          <a:stretch/>
        </p:blipFill>
        <p:spPr>
          <a:xfrm>
            <a:off x="8233844" y="3749000"/>
            <a:ext cx="3795618" cy="26525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500" y="3781575"/>
            <a:ext cx="3640858" cy="3019162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7" name="Picture 7" descr="玻尔兹曼常数实验室">
            <a:extLst>
              <a:ext uri="{FF2B5EF4-FFF2-40B4-BE49-F238E27FC236}">
                <a16:creationId xmlns="" xmlns:a16="http://schemas.microsoft.com/office/drawing/2014/main" id="{F950CC9F-9ED0-4B84-B6DC-A54308B7BF75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8757" y="4199418"/>
            <a:ext cx="3579432" cy="2537633"/>
          </a:xfrm>
          <a:prstGeom prst="rect">
            <a:avLst/>
          </a:prstGeom>
        </p:spPr>
      </p:pic>
      <p:sp>
        <p:nvSpPr>
          <p:cNvPr id="18" name="object 12"/>
          <p:cNvSpPr txBox="1"/>
          <p:nvPr/>
        </p:nvSpPr>
        <p:spPr>
          <a:xfrm>
            <a:off x="6809497" y="1486431"/>
            <a:ext cx="5250699" cy="15234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72000" marR="212090" algn="just">
              <a:lnSpc>
                <a:spcPct val="100000"/>
              </a:lnSpc>
              <a:spcBef>
                <a:spcPts val="600"/>
              </a:spcBef>
              <a:tabLst>
                <a:tab pos="5537835" algn="l"/>
                <a:tab pos="6102350" algn="l"/>
                <a:tab pos="6268720" algn="l"/>
              </a:tabLst>
            </a:pPr>
            <a:r>
              <a:rPr lang="en-US" altLang="zh-CN"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zh-CN" altLang="en-US" sz="2000" b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相对标准不确定度</a:t>
            </a:r>
            <a:endParaRPr lang="en-US" altLang="zh-CN" sz="2000" b="1" spc="-5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marR="212090" algn="just">
              <a:lnSpc>
                <a:spcPct val="100000"/>
              </a:lnSpc>
              <a:tabLst>
                <a:tab pos="5537835" algn="l"/>
                <a:tab pos="6102350" algn="l"/>
                <a:tab pos="6268720" algn="l"/>
              </a:tabLst>
            </a:pPr>
            <a:r>
              <a:rPr lang="en-US" altLang="zh-CN" sz="20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 </a:t>
            </a:r>
            <a:r>
              <a:rPr lang="en-US" altLang="zh-CN"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standard </a:t>
            </a:r>
            <a:r>
              <a:rPr lang="en-US" altLang="zh-CN" sz="20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uncertainty</a:t>
            </a:r>
          </a:p>
          <a:p>
            <a:pPr marL="920750" indent="-390525"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/>
              <a:buChar char="•"/>
              <a:tabLst>
                <a:tab pos="921385" algn="l"/>
              </a:tabLst>
            </a:pPr>
            <a:r>
              <a:rPr lang="zh-CN" altLang="en-US" sz="20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噪声法</a:t>
            </a:r>
            <a:r>
              <a:rPr lang="en-US" altLang="zh-CN"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Johnson Noise </a:t>
            </a:r>
            <a:r>
              <a:rPr lang="en-US" altLang="zh-CN" sz="2000" i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2.7×10</a:t>
            </a:r>
            <a:r>
              <a:rPr lang="en-US" altLang="zh-CN" sz="2000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endParaRPr lang="en-US" altLang="zh-CN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0" indent="-390525"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/>
              <a:buChar char="•"/>
              <a:tabLst>
                <a:tab pos="921385" algn="l"/>
              </a:tabLst>
            </a:pPr>
            <a:r>
              <a:rPr lang="zh-CN" altLang="en-US" sz="20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声学共鸣法 </a:t>
            </a:r>
            <a:r>
              <a:rPr lang="en-US" altLang="zh-CN" sz="20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Acousitc</a:t>
            </a:r>
            <a:r>
              <a:rPr lang="en-US" altLang="zh-CN" sz="20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gas </a:t>
            </a:r>
            <a:r>
              <a:rPr lang="en-US" altLang="zh-CN" sz="2000" i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2.0×10</a:t>
            </a:r>
            <a:r>
              <a:rPr lang="en-US" altLang="zh-CN" sz="2000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</a:p>
        </p:txBody>
      </p:sp>
    </p:spTree>
    <p:extLst>
      <p:ext uri="{BB962C8B-B14F-4D97-AF65-F5344CB8AC3E}">
        <p14:creationId xmlns="" xmlns:p14="http://schemas.microsoft.com/office/powerpoint/2010/main" val="324951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96595" y="-228600"/>
            <a:ext cx="11598808" cy="875062"/>
          </a:xfrm>
          <a:prstGeom prst="rect">
            <a:avLst/>
          </a:prstGeom>
        </p:spPr>
        <p:txBody>
          <a:bodyPr vert="horz" wrap="square" lIns="0" tIns="439879" rIns="0" bIns="0" rtlCol="0">
            <a:spAutoFit/>
          </a:bodyPr>
          <a:lstStyle/>
          <a:p>
            <a:pPr marL="11430"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Cambria"/>
              </a:rPr>
              <a:t>基本物理常数 </a:t>
            </a:r>
            <a:r>
              <a:rPr lang="en-US" sz="2400" dirty="0" smtClean="0">
                <a:latin typeface="Cambria"/>
                <a:cs typeface="Cambria"/>
              </a:rPr>
              <a:t>Progress in measurement of fundamental physical constants</a:t>
            </a:r>
            <a:endParaRPr sz="2400" dirty="0">
              <a:latin typeface="Cambria"/>
              <a:cs typeface="Cambri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793734" y="6284306"/>
            <a:ext cx="3395472" cy="7132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60476" y="853279"/>
            <a:ext cx="10668000" cy="29700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22275" algn="just">
              <a:lnSpc>
                <a:spcPct val="10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普朗克常数 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Planck</a:t>
            </a:r>
            <a:r>
              <a:rPr lang="en-US" sz="28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constant</a:t>
            </a:r>
            <a:endParaRPr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66700" marR="212090" indent="-254000" algn="just">
              <a:lnSpc>
                <a:spcPct val="100000"/>
              </a:lnSpc>
              <a:spcBef>
                <a:spcPts val="600"/>
              </a:spcBef>
              <a:tabLst>
                <a:tab pos="5537835" algn="l"/>
                <a:tab pos="6102350" algn="l"/>
                <a:tab pos="6268720" algn="l"/>
              </a:tabLst>
            </a:pPr>
            <a:r>
              <a:rPr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能量天平是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NIM</a:t>
            </a:r>
            <a:r>
              <a:rPr lang="zh-CN" alt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采用独创原理、自主研发的用来测量普朗克常数的装置。</a:t>
            </a:r>
            <a:endParaRPr lang="en-US" sz="2000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R="212090" indent="266700" algn="just">
              <a:lnSpc>
                <a:spcPct val="100000"/>
              </a:lnSpc>
              <a:spcBef>
                <a:spcPts val="600"/>
              </a:spcBef>
              <a:tabLst>
                <a:tab pos="5537835" algn="l"/>
                <a:tab pos="6102350" algn="l"/>
                <a:tab pos="6268720" algn="l"/>
              </a:tabLst>
            </a:pPr>
            <a:r>
              <a:rPr 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Joule</a:t>
            </a:r>
            <a:r>
              <a:rPr 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balance is the original method used to measure Planck constant in 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NIM</a:t>
            </a:r>
            <a:r>
              <a:rPr 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</a:t>
            </a:r>
          </a:p>
          <a:p>
            <a:pPr marL="12700" marR="212090" algn="just">
              <a:lnSpc>
                <a:spcPct val="100000"/>
              </a:lnSpc>
              <a:spcBef>
                <a:spcPts val="600"/>
              </a:spcBef>
              <a:tabLst>
                <a:tab pos="5537835" algn="l"/>
                <a:tab pos="6102350" algn="l"/>
                <a:tab pos="6268720" algn="l"/>
              </a:tabLst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 </a:t>
            </a:r>
            <a:r>
              <a:rPr lang="zh-CN" alt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测量不确定度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uncertainty</a:t>
            </a:r>
            <a:r>
              <a:rPr lang="zh-CN" alt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2.4</a:t>
            </a: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000" spc="-5" baseline="30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-7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000" i="1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=1). </a:t>
            </a:r>
            <a:endParaRPr lang="en-US" altLang="zh-CN" sz="2000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R="212090" indent="12700" algn="just">
              <a:spcBef>
                <a:spcPts val="600"/>
              </a:spcBef>
              <a:tabLst>
                <a:tab pos="5537835" algn="l"/>
                <a:tab pos="6102350" algn="l"/>
                <a:tab pos="6268720" algn="l"/>
              </a:tabLst>
            </a:pP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 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2017</a:t>
            </a:r>
            <a:r>
              <a:rPr lang="zh-CN" alt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月向国际计量局主办的</a:t>
            </a:r>
            <a:r>
              <a:rPr lang="en-US" altLang="zh-CN" sz="2000" spc="-5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Metrologia</a:t>
            </a:r>
            <a:r>
              <a:rPr lang="zh-CN" alt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提交了测量数据，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测量数据被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CODATA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接受为参考数据</a:t>
            </a:r>
            <a:r>
              <a:rPr lang="zh-CN" altLang="en-US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000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R="212090" indent="266700" algn="just">
              <a:lnSpc>
                <a:spcPct val="100000"/>
              </a:lnSpc>
              <a:tabLst>
                <a:tab pos="5537835" algn="l"/>
                <a:tab pos="6102350" algn="l"/>
                <a:tab pos="6268720" algn="l"/>
              </a:tabLst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measurement result was submitted to </a:t>
            </a:r>
            <a:r>
              <a:rPr lang="en-US" altLang="zh-CN" sz="2000" spc="-5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Metrologia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in May 2017 and was accepted by CODATA as a reference database.</a:t>
            </a:r>
            <a:endParaRPr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7">
            <a:extLst>
              <a:ext uri="{FF2B5EF4-FFF2-40B4-BE49-F238E27FC236}">
                <a16:creationId xmlns="" xmlns:a16="http://schemas.microsoft.com/office/drawing/2014/main" id="{8E5DE427-B1C9-4073-9A97-E39D99DCF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3823323"/>
            <a:ext cx="2209800" cy="285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07A99"/>
            </a:prstShdw>
          </a:effectLst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539DE0DC-5EA8-4F9E-8807-EEA2732E6715}"/>
              </a:ext>
            </a:extLst>
          </p:cNvPr>
          <p:cNvPicPr>
            <a:picLocks/>
          </p:cNvPicPr>
          <p:nvPr/>
        </p:nvPicPr>
        <p:blipFill>
          <a:blip r:embed="rId4" cstate="print"/>
          <a:srcRect l="10825" t="12148" r="10698" b="4593"/>
          <a:stretch>
            <a:fillRect/>
          </a:stretch>
        </p:blipFill>
        <p:spPr bwMode="auto">
          <a:xfrm>
            <a:off x="5410200" y="3823323"/>
            <a:ext cx="5029200" cy="302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6702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286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96595" y="-228600"/>
            <a:ext cx="11598808" cy="875062"/>
          </a:xfrm>
          <a:prstGeom prst="rect">
            <a:avLst/>
          </a:prstGeom>
        </p:spPr>
        <p:txBody>
          <a:bodyPr vert="horz" wrap="square" lIns="0" tIns="439879" rIns="0" bIns="0" rtlCol="0">
            <a:spAutoFit/>
          </a:bodyPr>
          <a:lstStyle/>
          <a:p>
            <a:pPr marL="11430"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Cambria"/>
              </a:rPr>
              <a:t>基本物理常数 </a:t>
            </a:r>
            <a:r>
              <a:rPr lang="en-US" sz="2400" dirty="0" smtClean="0">
                <a:latin typeface="Cambria"/>
                <a:cs typeface="Cambria"/>
              </a:rPr>
              <a:t>Progress in measurement of fundamental physical constants</a:t>
            </a:r>
            <a:endParaRPr sz="2400" dirty="0">
              <a:latin typeface="Cambria"/>
              <a:cs typeface="Cambri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793734" y="6284306"/>
            <a:ext cx="3395472" cy="7132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09138" y="996414"/>
            <a:ext cx="5943600" cy="42780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22275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摩尔质量 </a:t>
            </a:r>
            <a:r>
              <a:rPr lang="en-US" sz="28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Molar 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sz="28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ass</a:t>
            </a:r>
          </a:p>
          <a:p>
            <a:pPr marL="12700" marR="422275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 </a:t>
            </a:r>
            <a:r>
              <a:rPr lang="zh-CN" alt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参加</a:t>
            </a:r>
            <a:r>
              <a:rPr lang="zh-CN" alt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完成德国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PTB</a:t>
            </a:r>
            <a:r>
              <a:rPr lang="zh-CN" alt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组织的浓缩硅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-28</a:t>
            </a:r>
            <a:r>
              <a:rPr lang="zh-CN" alt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摩尔质量国际比对（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CCQM-P160</a:t>
            </a:r>
            <a:r>
              <a:rPr lang="zh-CN" alt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000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 marR="422275" indent="254000" algn="just">
              <a:lnSpc>
                <a:spcPct val="100000"/>
              </a:lnSpc>
              <a:spcAft>
                <a:spcPts val="600"/>
              </a:spcAft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Participated 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 finished the international comparison 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of Si-28 which is </a:t>
            </a:r>
            <a:r>
              <a:rPr lang="en-US" altLang="zh-CN" sz="2000" spc="-5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orgnizationed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by PTB</a:t>
            </a:r>
            <a:r>
              <a:rPr 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</a:t>
            </a:r>
          </a:p>
          <a:p>
            <a:pPr marL="12700" marR="422275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 </a:t>
            </a:r>
            <a:r>
              <a:rPr lang="zh-CN" alt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zh-CN" alt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、英、德、加、中、日、韩等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个国家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个计量院中唯一采用两种技术完成测量的</a:t>
            </a:r>
            <a:r>
              <a:rPr lang="zh-CN" alt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实验室。</a:t>
            </a:r>
            <a:endParaRPr lang="en-US" altLang="zh-CN" sz="2000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 marR="422275" indent="254000" algn="just">
              <a:lnSpc>
                <a:spcPct val="100000"/>
              </a:lnSpc>
              <a:spcAft>
                <a:spcPts val="600"/>
              </a:spcAft>
            </a:pPr>
            <a:r>
              <a:rPr 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only laboratory that uses two techniques to complete the measurement.</a:t>
            </a:r>
          </a:p>
          <a:p>
            <a:pPr marL="12700" marR="212090" algn="just">
              <a:lnSpc>
                <a:spcPct val="100000"/>
              </a:lnSpc>
              <a:spcBef>
                <a:spcPts val="600"/>
              </a:spcBef>
              <a:tabLst>
                <a:tab pos="5537835" algn="l"/>
                <a:tab pos="6102350" algn="l"/>
                <a:tab pos="6268720" algn="l"/>
              </a:tabLst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 </a:t>
            </a:r>
            <a:r>
              <a:rPr lang="zh-CN" alt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两种</a:t>
            </a:r>
            <a:r>
              <a:rPr lang="zh-CN" altLang="en-US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方法均获得最佳比对</a:t>
            </a:r>
            <a:r>
              <a:rPr lang="zh-CN" alt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结果。</a:t>
            </a:r>
            <a:endParaRPr lang="en-US" altLang="zh-CN" sz="2000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 marR="212090" indent="168275" algn="just">
              <a:lnSpc>
                <a:spcPct val="100000"/>
              </a:lnSpc>
              <a:spcAft>
                <a:spcPts val="600"/>
              </a:spcAft>
              <a:tabLst>
                <a:tab pos="5537835" algn="l"/>
                <a:tab pos="6102350" algn="l"/>
                <a:tab pos="6268720" algn="l"/>
              </a:tabLst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Both of the two methods get the best comparison results.</a:t>
            </a:r>
            <a:endParaRPr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object 12"/>
          <p:cNvSpPr txBox="1"/>
          <p:nvPr/>
        </p:nvSpPr>
        <p:spPr>
          <a:xfrm>
            <a:off x="3048803" y="5294560"/>
            <a:ext cx="5250699" cy="12464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72000" marR="212090" algn="just">
              <a:lnSpc>
                <a:spcPct val="100000"/>
              </a:lnSpc>
              <a:tabLst>
                <a:tab pos="5537835" algn="l"/>
                <a:tab pos="6102350" algn="l"/>
                <a:tab pos="6268720" algn="l"/>
              </a:tabLst>
            </a:pPr>
            <a:r>
              <a:rPr lang="en-US" altLang="zh-CN" sz="2400" spc="-5" dirty="0" smtClean="0">
                <a:latin typeface="Arial"/>
                <a:cs typeface="Arial"/>
              </a:rPr>
              <a:t>• </a:t>
            </a:r>
            <a:r>
              <a:rPr lang="zh-CN" altLang="en-US" sz="2800" spc="-5" dirty="0" smtClean="0"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相对</a:t>
            </a:r>
            <a:r>
              <a:rPr lang="zh-CN" altLang="en-US" sz="2800" spc="-5" dirty="0"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标准</a:t>
            </a:r>
            <a:r>
              <a:rPr lang="zh-CN" altLang="en-US" sz="2800" spc="-5" dirty="0" smtClean="0">
                <a:latin typeface="黑体" panose="02010609060101010101" pitchFamily="49" charset="-122"/>
                <a:ea typeface="黑体" panose="02010609060101010101" pitchFamily="49" charset="-122"/>
                <a:cs typeface="Arial"/>
              </a:rPr>
              <a:t>不确定度</a:t>
            </a:r>
            <a:endParaRPr lang="en-US" altLang="zh-CN" sz="2800" spc="-5" dirty="0" smtClean="0">
              <a:latin typeface="黑体" panose="02010609060101010101" pitchFamily="49" charset="-122"/>
              <a:ea typeface="黑体" panose="02010609060101010101" pitchFamily="49" charset="-122"/>
              <a:cs typeface="Arial"/>
            </a:endParaRPr>
          </a:p>
          <a:p>
            <a:pPr marL="72000" marR="212090" algn="just">
              <a:lnSpc>
                <a:spcPct val="100000"/>
              </a:lnSpc>
              <a:tabLst>
                <a:tab pos="5537835" algn="l"/>
                <a:tab pos="6102350" algn="l"/>
                <a:tab pos="6268720" algn="l"/>
              </a:tabLst>
            </a:pPr>
            <a:r>
              <a:rPr lang="en-US" altLang="zh-CN" sz="2800" spc="-5" dirty="0" smtClean="0">
                <a:latin typeface="Arial"/>
                <a:cs typeface="Arial"/>
              </a:rPr>
              <a:t>  Relative standard uncertainty</a:t>
            </a:r>
          </a:p>
          <a:p>
            <a:pPr marL="530225"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tabLst>
                <a:tab pos="921385" algn="l"/>
              </a:tabLst>
            </a:pPr>
            <a:r>
              <a:rPr lang="en-US" altLang="zh-CN" sz="2800" i="1" dirty="0" smtClean="0">
                <a:latin typeface="Arial"/>
                <a:cs typeface="Arial"/>
              </a:rPr>
              <a:t>           2×10</a:t>
            </a:r>
            <a:r>
              <a:rPr lang="en-US" altLang="zh-CN" sz="2800" i="1" baseline="30000" dirty="0" smtClean="0">
                <a:latin typeface="Arial"/>
                <a:cs typeface="Arial"/>
              </a:rPr>
              <a:t>-9</a:t>
            </a:r>
            <a:r>
              <a:rPr lang="en-US" altLang="zh-CN" sz="2800" i="1" dirty="0" smtClean="0">
                <a:latin typeface="Arial"/>
                <a:cs typeface="Arial"/>
              </a:rPr>
              <a:t>(k=1)</a:t>
            </a:r>
            <a:endParaRPr lang="en-US" altLang="zh-CN" sz="2800" i="1" dirty="0">
              <a:latin typeface="Arial"/>
              <a:cs typeface="Arial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371600"/>
            <a:ext cx="5279390" cy="37191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9635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286000"/>
            <a:ext cx="6094730" cy="2286000"/>
          </a:xfrm>
          <a:custGeom>
            <a:avLst/>
            <a:gdLst/>
            <a:ahLst/>
            <a:cxnLst/>
            <a:rect l="l" t="t" r="r" b="b"/>
            <a:pathLst>
              <a:path w="6094730" h="2286000">
                <a:moveTo>
                  <a:pt x="0" y="2286000"/>
                </a:moveTo>
                <a:lnTo>
                  <a:pt x="6094476" y="2286000"/>
                </a:lnTo>
                <a:lnTo>
                  <a:pt x="6094476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4476" y="740663"/>
            <a:ext cx="6094730" cy="18415"/>
          </a:xfrm>
          <a:custGeom>
            <a:avLst/>
            <a:gdLst/>
            <a:ahLst/>
            <a:cxnLst/>
            <a:rect l="l" t="t" r="r" b="b"/>
            <a:pathLst>
              <a:path w="6094730" h="18415">
                <a:moveTo>
                  <a:pt x="0" y="18288"/>
                </a:moveTo>
                <a:lnTo>
                  <a:pt x="6094476" y="18288"/>
                </a:lnTo>
                <a:lnTo>
                  <a:pt x="609447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96595" y="-228600"/>
            <a:ext cx="11598808" cy="936617"/>
          </a:xfrm>
          <a:prstGeom prst="rect">
            <a:avLst/>
          </a:prstGeom>
        </p:spPr>
        <p:txBody>
          <a:bodyPr vert="horz" wrap="square" lIns="0" tIns="439879" rIns="0" bIns="0" rtlCol="0">
            <a:spAutoFit/>
          </a:bodyPr>
          <a:lstStyle/>
          <a:p>
            <a:pPr marL="11430">
              <a:lnSpc>
                <a:spcPct val="10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Cambria"/>
              </a:rPr>
              <a:t>医学计量领域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Cambria"/>
              </a:rPr>
              <a:t>进展</a:t>
            </a:r>
            <a:r>
              <a:rPr lang="zh-CN" altLang="en-US" sz="3200" dirty="0">
                <a:latin typeface="Cambria"/>
                <a:cs typeface="Cambria"/>
              </a:rPr>
              <a:t>   </a:t>
            </a:r>
            <a:r>
              <a:rPr lang="en-US" altLang="zh-CN" sz="3200" dirty="0">
                <a:latin typeface="Cambria"/>
                <a:cs typeface="Cambria"/>
              </a:rPr>
              <a:t>Progress in </a:t>
            </a:r>
            <a:r>
              <a:rPr lang="en-US" altLang="zh-CN" sz="3200" dirty="0" smtClean="0">
                <a:latin typeface="Cambria"/>
                <a:cs typeface="Cambria"/>
              </a:rPr>
              <a:t>medical metrology </a:t>
            </a:r>
            <a:r>
              <a:rPr lang="en-US" altLang="zh-CN" sz="3200" dirty="0">
                <a:latin typeface="Cambria"/>
                <a:cs typeface="Cambria"/>
              </a:rPr>
              <a:t>areas</a:t>
            </a:r>
            <a:endParaRPr sz="3200" dirty="0">
              <a:latin typeface="Cambria"/>
              <a:cs typeface="Cambri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793734" y="6284306"/>
            <a:ext cx="3395472" cy="7132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33400" y="914948"/>
            <a:ext cx="5401997" cy="32624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22275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电离辐射</a:t>
            </a:r>
            <a:r>
              <a:rPr lang="zh-CN" altLang="en-US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Ionizing Radiation</a:t>
            </a:r>
          </a:p>
          <a:p>
            <a:pPr marL="12700" marR="422275" algn="just">
              <a:lnSpc>
                <a:spcPct val="100000"/>
              </a:lnSpc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 </a:t>
            </a:r>
            <a:r>
              <a:rPr lang="zh-CN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初步建立放疗剂量学量值服务体系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 marR="422275" indent="168275" algn="just">
              <a:lnSpc>
                <a:spcPct val="100000"/>
              </a:lnSpc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dose value system of radiation dosimetry was established</a:t>
            </a:r>
            <a:r>
              <a:rPr lang="en-US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</a:t>
            </a:r>
          </a:p>
          <a:p>
            <a:pPr marL="12700" marR="422275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 </a:t>
            </a:r>
            <a:r>
              <a:rPr lang="zh-CN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医用</a:t>
            </a:r>
            <a:r>
              <a:rPr lang="zh-CN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加速器光子水吸收剂量关键比对报告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2017</a:t>
            </a:r>
            <a:r>
              <a:rPr lang="zh-CN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年正式公布，我国成为第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个完成该项比对的国家</a:t>
            </a:r>
            <a:r>
              <a:rPr lang="zh-CN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 marR="422275" indent="168275" algn="just">
              <a:lnSpc>
                <a:spcPct val="100000"/>
              </a:lnSpc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key comparison report of photon absorptive dose for medical accelerator is officially announced in 2017. China has become the eighth country to finish the comparison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2000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/>
          <a:srcRect l="-816" r="4175"/>
          <a:stretch/>
        </p:blipFill>
        <p:spPr>
          <a:xfrm>
            <a:off x="494665" y="4331404"/>
            <a:ext cx="5105400" cy="2017106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>
            <a:off x="5849088" y="914948"/>
            <a:ext cx="22237" cy="5502512"/>
          </a:xfrm>
          <a:prstGeom prst="line">
            <a:avLst/>
          </a:prstGeom>
          <a:ln w="28575">
            <a:solidFill>
              <a:srgbClr val="003399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12"/>
          <p:cNvSpPr txBox="1"/>
          <p:nvPr/>
        </p:nvSpPr>
        <p:spPr>
          <a:xfrm>
            <a:off x="6024562" y="1071546"/>
            <a:ext cx="5138458" cy="2908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22275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医疗仪器  </a:t>
            </a:r>
            <a:r>
              <a:rPr lang="en-US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Medical Equipment</a:t>
            </a:r>
          </a:p>
          <a:p>
            <a:pPr marL="12700" marR="422275" algn="just">
              <a:lnSpc>
                <a:spcPct val="100000"/>
              </a:lnSpc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 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研制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形成血液透析装置检测仪校准基站原型机，成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功实现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国产化。</a:t>
            </a:r>
            <a:endParaRPr lang="en-US" altLang="zh-CN" sz="20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 marR="422275" indent="254000" algn="just">
              <a:lnSpc>
                <a:spcPct val="100000"/>
              </a:lnSpc>
            </a:pP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Developed 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c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alibration 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base station of hemodialysis 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device, 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 successfully realized </a:t>
            </a:r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localization. </a:t>
            </a:r>
          </a:p>
          <a:p>
            <a:pPr marL="12700" marR="422275" algn="just"/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• 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探索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建立的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骨密度数据平台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初见成效。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2700" marR="422275" indent="168275" algn="just"/>
            <a:r>
              <a:rPr lang="en-US" altLang="zh-CN" sz="2000" spc="-5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2000" spc="-5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bone density data platform has achieved initial success</a:t>
            </a:r>
            <a:endParaRPr lang="en-US" altLang="zh-CN" sz="2000" spc="-5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037B1F89-B3E2-45D9-8637-D8F3369C5D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75" r="24371"/>
          <a:stretch/>
        </p:blipFill>
        <p:spPr>
          <a:xfrm>
            <a:off x="5881686" y="4214818"/>
            <a:ext cx="2286001" cy="2282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8" name="Picture 3">
            <a:extLst>
              <a:ext uri="{FF2B5EF4-FFF2-40B4-BE49-F238E27FC236}">
                <a16:creationId xmlns="" xmlns:a16="http://schemas.microsoft.com/office/drawing/2014/main" id="{9DA6D731-FEE9-4ABC-AF2C-A458A22F45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t="-8578"/>
          <a:stretch/>
        </p:blipFill>
        <p:spPr bwMode="auto">
          <a:xfrm>
            <a:off x="8167702" y="4000504"/>
            <a:ext cx="184834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19" name="Picture 6">
            <a:extLst>
              <a:ext uri="{FF2B5EF4-FFF2-40B4-BE49-F238E27FC236}">
                <a16:creationId xmlns="" xmlns:a16="http://schemas.microsoft.com/office/drawing/2014/main" id="{A7965DD2-B35C-4BFF-B16A-3A99077531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t="15964"/>
          <a:stretch/>
        </p:blipFill>
        <p:spPr bwMode="auto">
          <a:xfrm>
            <a:off x="10096528" y="4214818"/>
            <a:ext cx="1729377" cy="11031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4" descr="http://www.yp900.com/uploadImages/newssmallpic/20123317405161.jpg">
            <a:extLst>
              <a:ext uri="{FF2B5EF4-FFF2-40B4-BE49-F238E27FC236}">
                <a16:creationId xmlns="" xmlns:a16="http://schemas.microsoft.com/office/drawing/2014/main" id="{32F2831E-4A42-473A-A24A-F715127F6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96528" y="5286388"/>
            <a:ext cx="1818721" cy="12858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2881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767</TotalTime>
  <Words>1778</Words>
  <Application>Microsoft Office PowerPoint</Application>
  <PresentationFormat>自定义</PresentationFormat>
  <Paragraphs>228</Paragraphs>
  <Slides>19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Theme</vt:lpstr>
      <vt:lpstr>幻灯片 1</vt:lpstr>
      <vt:lpstr>  内 容 Contents </vt:lpstr>
      <vt:lpstr>1.1 人员及科技成果 Staff and achievements in 2017</vt:lpstr>
      <vt:lpstr>第十届全球绝对重力仪国际比对 ICAG-2017</vt:lpstr>
      <vt:lpstr>第十届全球绝对重力仪国际比对  ICAG-2017</vt:lpstr>
      <vt:lpstr>基本物理常数 Progress in measurement of fundamental physical constants</vt:lpstr>
      <vt:lpstr>基本物理常数 Progress in measurement of fundamental physical constants</vt:lpstr>
      <vt:lpstr>基本物理常数 Progress in measurement of fundamental physical constants</vt:lpstr>
      <vt:lpstr>医学计量领域进展   Progress in medical metrology areas</vt:lpstr>
      <vt:lpstr>1.2 计量能力 Metrology capability</vt:lpstr>
      <vt:lpstr>  内 容 Contents </vt:lpstr>
      <vt:lpstr>国际合作 International cooperation</vt:lpstr>
      <vt:lpstr>国际合作 International cooperation</vt:lpstr>
      <vt:lpstr>国际合作 International cooperation</vt:lpstr>
      <vt:lpstr>  内 容 Contents </vt:lpstr>
      <vt:lpstr>COOMET 培训项目/COOMET training project</vt:lpstr>
      <vt:lpstr>COOMET 培训项目/COOMET training project</vt:lpstr>
      <vt:lpstr>COOMET 培训项目/COOMET training project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李辰</dc:creator>
  <cp:lastModifiedBy>WEI Chao</cp:lastModifiedBy>
  <cp:revision>67</cp:revision>
  <dcterms:created xsi:type="dcterms:W3CDTF">2018-04-06T14:09:01Z</dcterms:created>
  <dcterms:modified xsi:type="dcterms:W3CDTF">2018-04-12T05:59:40Z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2018-04-05T00:00:00Z</vt:filetime>
  </property>
  <property fmtid="{D5CDD505-2E9C-101B-9397-08002B2CF9AE}" pid="3" name="LastSaved">
    <vt:filetime>2018-04-06T00:00:00Z</vt:filetime>
  </property>
</Properties>
</file>